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handoutMasterIdLst>
    <p:handoutMasterId r:id="rId20"/>
  </p:handoutMasterIdLst>
  <p:sldIdLst>
    <p:sldId id="256" r:id="rId2"/>
    <p:sldId id="260" r:id="rId3"/>
    <p:sldId id="261" r:id="rId4"/>
    <p:sldId id="262" r:id="rId5"/>
    <p:sldId id="263" r:id="rId6"/>
    <p:sldId id="264" r:id="rId7"/>
    <p:sldId id="265" r:id="rId8"/>
    <p:sldId id="266" r:id="rId9"/>
    <p:sldId id="267" r:id="rId10"/>
    <p:sldId id="268" r:id="rId11"/>
    <p:sldId id="269" r:id="rId12"/>
    <p:sldId id="270" r:id="rId13"/>
    <p:sldId id="274" r:id="rId14"/>
    <p:sldId id="271" r:id="rId15"/>
    <p:sldId id="272" r:id="rId16"/>
    <p:sldId id="275" r:id="rId17"/>
    <p:sldId id="273" r:id="rId18"/>
    <p:sldId id="25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30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307"/>
    <p:restoredTop sz="94753"/>
  </p:normalViewPr>
  <p:slideViewPr>
    <p:cSldViewPr snapToGrid="0">
      <p:cViewPr varScale="1">
        <p:scale>
          <a:sx n="62" d="100"/>
          <a:sy n="62" d="100"/>
        </p:scale>
        <p:origin x="1136" y="56"/>
      </p:cViewPr>
      <p:guideLst/>
    </p:cSldViewPr>
  </p:slideViewPr>
  <p:notesTextViewPr>
    <p:cViewPr>
      <p:scale>
        <a:sx n="1" d="1"/>
        <a:sy n="1" d="1"/>
      </p:scale>
      <p:origin x="0" y="0"/>
    </p:cViewPr>
  </p:notesTextViewPr>
  <p:notesViewPr>
    <p:cSldViewPr snapToGrid="0">
      <p:cViewPr varScale="1">
        <p:scale>
          <a:sx n="88" d="100"/>
          <a:sy n="88" d="100"/>
        </p:scale>
        <p:origin x="3872" y="17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BC12CB-BAF2-BCB0-BA49-B4BE0F7E7D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7FC8E12-0FEF-78AE-3885-DDD661901F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694EC8F-9B35-D248-BD7D-33B996DF0B40}" type="datetimeFigureOut">
              <a:rPr lang="en-US" smtClean="0"/>
              <a:t>10/21/2024</a:t>
            </a:fld>
            <a:endParaRPr lang="en-US"/>
          </a:p>
        </p:txBody>
      </p:sp>
      <p:sp>
        <p:nvSpPr>
          <p:cNvPr id="4" name="Footer Placeholder 3">
            <a:extLst>
              <a:ext uri="{FF2B5EF4-FFF2-40B4-BE49-F238E27FC236}">
                <a16:creationId xmlns:a16="http://schemas.microsoft.com/office/drawing/2014/main" id="{79209BCC-57AD-5B35-2195-35A917BE10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41D9408-6E37-8B58-20F3-0FA2A943135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1622272-CB4E-E541-98F2-B4B000336D90}" type="slidenum">
              <a:rPr lang="en-US" smtClean="0"/>
              <a:t>‹#›</a:t>
            </a:fld>
            <a:endParaRPr lang="en-US"/>
          </a:p>
        </p:txBody>
      </p:sp>
    </p:spTree>
    <p:extLst>
      <p:ext uri="{BB962C8B-B14F-4D97-AF65-F5344CB8AC3E}">
        <p14:creationId xmlns:p14="http://schemas.microsoft.com/office/powerpoint/2010/main" val="411732850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915EE4-0857-C70E-5CC7-B83C6709E416}"/>
              </a:ext>
            </a:extLst>
          </p:cNvPr>
          <p:cNvPicPr>
            <a:picLocks noChangeAspect="1"/>
          </p:cNvPicPr>
          <p:nvPr userDrawn="1"/>
        </p:nvPicPr>
        <p:blipFill>
          <a:blip r:embed="rId2"/>
          <a:stretch>
            <a:fillRect/>
          </a:stretch>
        </p:blipFill>
        <p:spPr>
          <a:xfrm>
            <a:off x="1" y="-1"/>
            <a:ext cx="12204698" cy="6868577"/>
          </a:xfrm>
          <a:prstGeom prst="rect">
            <a:avLst/>
          </a:prstGeom>
        </p:spPr>
      </p:pic>
      <p:sp>
        <p:nvSpPr>
          <p:cNvPr id="2" name="Title 1">
            <a:extLst>
              <a:ext uri="{FF2B5EF4-FFF2-40B4-BE49-F238E27FC236}">
                <a16:creationId xmlns:a16="http://schemas.microsoft.com/office/drawing/2014/main" id="{359B1BB9-0756-6BCE-BFC2-BBE968F6DDBD}"/>
              </a:ext>
            </a:extLst>
          </p:cNvPr>
          <p:cNvSpPr>
            <a:spLocks noGrp="1"/>
          </p:cNvSpPr>
          <p:nvPr>
            <p:ph type="ctrTitle" hasCustomPrompt="1"/>
          </p:nvPr>
        </p:nvSpPr>
        <p:spPr>
          <a:xfrm>
            <a:off x="1" y="3788539"/>
            <a:ext cx="12191999" cy="764041"/>
          </a:xfrm>
        </p:spPr>
        <p:txBody>
          <a:bodyPr anchor="b">
            <a:normAutofit/>
          </a:bodyPr>
          <a:lstStyle>
            <a:lvl1pPr algn="ctr">
              <a:defRPr sz="5000">
                <a:solidFill>
                  <a:schemeClr val="bg1"/>
                </a:solidFill>
              </a:defRPr>
            </a:lvl1pPr>
          </a:lstStyle>
          <a:p>
            <a:r>
              <a:rPr lang="en-US" dirty="0"/>
              <a:t>TITLE HERE</a:t>
            </a:r>
          </a:p>
        </p:txBody>
      </p:sp>
      <p:sp>
        <p:nvSpPr>
          <p:cNvPr id="3" name="Subtitle 2">
            <a:extLst>
              <a:ext uri="{FF2B5EF4-FFF2-40B4-BE49-F238E27FC236}">
                <a16:creationId xmlns:a16="http://schemas.microsoft.com/office/drawing/2014/main" id="{CE093848-A219-2EAC-101C-F8C11F033523}"/>
              </a:ext>
            </a:extLst>
          </p:cNvPr>
          <p:cNvSpPr>
            <a:spLocks noGrp="1"/>
          </p:cNvSpPr>
          <p:nvPr>
            <p:ph type="subTitle" idx="1" hasCustomPrompt="1"/>
          </p:nvPr>
        </p:nvSpPr>
        <p:spPr>
          <a:xfrm>
            <a:off x="1524000" y="4653989"/>
            <a:ext cx="9144000" cy="764041"/>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Subheading Here</a:t>
            </a:r>
          </a:p>
        </p:txBody>
      </p:sp>
      <p:pic>
        <p:nvPicPr>
          <p:cNvPr id="11" name="Graphic 10">
            <a:extLst>
              <a:ext uri="{FF2B5EF4-FFF2-40B4-BE49-F238E27FC236}">
                <a16:creationId xmlns:a16="http://schemas.microsoft.com/office/drawing/2014/main" id="{C7AE96C3-2C43-2541-11B4-BF7A7C85F7B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081544" y="832316"/>
            <a:ext cx="4028911" cy="1638312"/>
          </a:xfrm>
          <a:prstGeom prst="rect">
            <a:avLst/>
          </a:prstGeom>
        </p:spPr>
      </p:pic>
    </p:spTree>
    <p:extLst>
      <p:ext uri="{BB962C8B-B14F-4D97-AF65-F5344CB8AC3E}">
        <p14:creationId xmlns:p14="http://schemas.microsoft.com/office/powerpoint/2010/main" val="4485918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2515A-BA07-0E53-36D4-CDDBFD24B2A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BFCDDA4-6427-F264-81FC-E055118822B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DB6B03-5410-5E3D-FC0B-4CFA4750C48B}"/>
              </a:ext>
            </a:extLst>
          </p:cNvPr>
          <p:cNvSpPr>
            <a:spLocks noGrp="1"/>
          </p:cNvSpPr>
          <p:nvPr>
            <p:ph type="dt" sz="half" idx="10"/>
          </p:nvPr>
        </p:nvSpPr>
        <p:spPr/>
        <p:txBody>
          <a:bodyPr/>
          <a:lstStyle/>
          <a:p>
            <a:fld id="{C0924CA0-EEDB-4346-9F3A-FC254D3F5AC9}" type="datetimeFigureOut">
              <a:rPr lang="en-US" smtClean="0"/>
              <a:t>10/21/2024</a:t>
            </a:fld>
            <a:endParaRPr lang="en-US"/>
          </a:p>
        </p:txBody>
      </p:sp>
      <p:sp>
        <p:nvSpPr>
          <p:cNvPr id="5" name="Footer Placeholder 4">
            <a:extLst>
              <a:ext uri="{FF2B5EF4-FFF2-40B4-BE49-F238E27FC236}">
                <a16:creationId xmlns:a16="http://schemas.microsoft.com/office/drawing/2014/main" id="{66A415DE-0F8B-591C-8697-B02099D714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D2C3C5-FAC8-3EB2-F2BA-FC83972D40CB}"/>
              </a:ext>
            </a:extLst>
          </p:cNvPr>
          <p:cNvSpPr>
            <a:spLocks noGrp="1"/>
          </p:cNvSpPr>
          <p:nvPr>
            <p:ph type="sldNum" sz="quarter" idx="12"/>
          </p:nvPr>
        </p:nvSpPr>
        <p:spPr/>
        <p:txBody>
          <a:bodyPr/>
          <a:lstStyle/>
          <a:p>
            <a:fld id="{F39E2171-EE2B-594A-B756-8B46D006B8DC}" type="slidenum">
              <a:rPr lang="en-US" smtClean="0"/>
              <a:t>‹#›</a:t>
            </a:fld>
            <a:endParaRPr lang="en-US"/>
          </a:p>
        </p:txBody>
      </p:sp>
    </p:spTree>
    <p:extLst>
      <p:ext uri="{BB962C8B-B14F-4D97-AF65-F5344CB8AC3E}">
        <p14:creationId xmlns:p14="http://schemas.microsoft.com/office/powerpoint/2010/main" val="2528773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731691-1ED6-1142-E057-BE2E0C5C78D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940C751-C6CD-A19B-2E7E-30C9C7EA811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C9271C-3AEC-250F-E617-D584E5FD0978}"/>
              </a:ext>
            </a:extLst>
          </p:cNvPr>
          <p:cNvSpPr>
            <a:spLocks noGrp="1"/>
          </p:cNvSpPr>
          <p:nvPr>
            <p:ph type="dt" sz="half" idx="10"/>
          </p:nvPr>
        </p:nvSpPr>
        <p:spPr/>
        <p:txBody>
          <a:bodyPr/>
          <a:lstStyle/>
          <a:p>
            <a:fld id="{C0924CA0-EEDB-4346-9F3A-FC254D3F5AC9}" type="datetimeFigureOut">
              <a:rPr lang="en-US" smtClean="0"/>
              <a:t>10/21/2024</a:t>
            </a:fld>
            <a:endParaRPr lang="en-US"/>
          </a:p>
        </p:txBody>
      </p:sp>
      <p:sp>
        <p:nvSpPr>
          <p:cNvPr id="5" name="Footer Placeholder 4">
            <a:extLst>
              <a:ext uri="{FF2B5EF4-FFF2-40B4-BE49-F238E27FC236}">
                <a16:creationId xmlns:a16="http://schemas.microsoft.com/office/drawing/2014/main" id="{FF422F4A-D4AD-C316-204A-B7D9FB3EE6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124B34-DE84-C452-16DB-9BB0FC862FE4}"/>
              </a:ext>
            </a:extLst>
          </p:cNvPr>
          <p:cNvSpPr>
            <a:spLocks noGrp="1"/>
          </p:cNvSpPr>
          <p:nvPr>
            <p:ph type="sldNum" sz="quarter" idx="12"/>
          </p:nvPr>
        </p:nvSpPr>
        <p:spPr/>
        <p:txBody>
          <a:bodyPr/>
          <a:lstStyle/>
          <a:p>
            <a:fld id="{F39E2171-EE2B-594A-B756-8B46D006B8DC}" type="slidenum">
              <a:rPr lang="en-US" smtClean="0"/>
              <a:t>‹#›</a:t>
            </a:fld>
            <a:endParaRPr lang="en-US"/>
          </a:p>
        </p:txBody>
      </p:sp>
    </p:spTree>
    <p:extLst>
      <p:ext uri="{BB962C8B-B14F-4D97-AF65-F5344CB8AC3E}">
        <p14:creationId xmlns:p14="http://schemas.microsoft.com/office/powerpoint/2010/main" val="19282833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7D46F-2DD5-00D5-8A2E-EF1CA9FBB51B}"/>
              </a:ext>
            </a:extLst>
          </p:cNvPr>
          <p:cNvSpPr>
            <a:spLocks noGrp="1"/>
          </p:cNvSpPr>
          <p:nvPr>
            <p:ph type="title"/>
          </p:nvPr>
        </p:nvSpPr>
        <p:spPr>
          <a:xfrm>
            <a:off x="261257" y="116230"/>
            <a:ext cx="10515600" cy="91791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5E54F24-6CCA-27A1-E22C-50B9D2EE36F6}"/>
              </a:ext>
            </a:extLst>
          </p:cNvPr>
          <p:cNvSpPr>
            <a:spLocks noGrp="1"/>
          </p:cNvSpPr>
          <p:nvPr>
            <p:ph idx="1"/>
          </p:nvPr>
        </p:nvSpPr>
        <p:spPr/>
        <p:txBody>
          <a:bodyPr/>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37D75BF-3869-4A62-C542-267CABEA85CD}"/>
              </a:ext>
            </a:extLst>
          </p:cNvPr>
          <p:cNvSpPr>
            <a:spLocks noGrp="1"/>
          </p:cNvSpPr>
          <p:nvPr>
            <p:ph type="dt" sz="half" idx="10"/>
          </p:nvPr>
        </p:nvSpPr>
        <p:spPr/>
        <p:txBody>
          <a:bodyPr/>
          <a:lstStyle/>
          <a:p>
            <a:fld id="{C0924CA0-EEDB-4346-9F3A-FC254D3F5AC9}" type="datetimeFigureOut">
              <a:rPr lang="en-US" smtClean="0"/>
              <a:t>10/21/2024</a:t>
            </a:fld>
            <a:endParaRPr lang="en-US"/>
          </a:p>
        </p:txBody>
      </p:sp>
      <p:sp>
        <p:nvSpPr>
          <p:cNvPr id="5" name="Footer Placeholder 4">
            <a:extLst>
              <a:ext uri="{FF2B5EF4-FFF2-40B4-BE49-F238E27FC236}">
                <a16:creationId xmlns:a16="http://schemas.microsoft.com/office/drawing/2014/main" id="{E49760C7-04CC-84F4-09B8-AE7E9A3AEB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1A2A80-7D30-F355-DDF8-002366107DD5}"/>
              </a:ext>
            </a:extLst>
          </p:cNvPr>
          <p:cNvSpPr>
            <a:spLocks noGrp="1"/>
          </p:cNvSpPr>
          <p:nvPr>
            <p:ph type="sldNum" sz="quarter" idx="12"/>
          </p:nvPr>
        </p:nvSpPr>
        <p:spPr/>
        <p:txBody>
          <a:bodyPr/>
          <a:lstStyle/>
          <a:p>
            <a:fld id="{F39E2171-EE2B-594A-B756-8B46D006B8DC}" type="slidenum">
              <a:rPr lang="en-US" smtClean="0"/>
              <a:t>‹#›</a:t>
            </a:fld>
            <a:endParaRPr lang="en-US"/>
          </a:p>
        </p:txBody>
      </p:sp>
    </p:spTree>
    <p:extLst>
      <p:ext uri="{BB962C8B-B14F-4D97-AF65-F5344CB8AC3E}">
        <p14:creationId xmlns:p14="http://schemas.microsoft.com/office/powerpoint/2010/main" val="24987799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F608D76-8AC0-1167-484E-95BCCC05B94D}"/>
              </a:ext>
            </a:extLst>
          </p:cNvPr>
          <p:cNvSpPr>
            <a:spLocks noGrp="1"/>
          </p:cNvSpPr>
          <p:nvPr>
            <p:ph type="dt" sz="half" idx="10"/>
          </p:nvPr>
        </p:nvSpPr>
        <p:spPr/>
        <p:txBody>
          <a:bodyPr/>
          <a:lstStyle/>
          <a:p>
            <a:fld id="{C0924CA0-EEDB-4346-9F3A-FC254D3F5AC9}" type="datetimeFigureOut">
              <a:rPr lang="en-US" smtClean="0"/>
              <a:t>10/21/2024</a:t>
            </a:fld>
            <a:endParaRPr lang="en-US"/>
          </a:p>
        </p:txBody>
      </p:sp>
      <p:sp>
        <p:nvSpPr>
          <p:cNvPr id="5" name="Footer Placeholder 4">
            <a:extLst>
              <a:ext uri="{FF2B5EF4-FFF2-40B4-BE49-F238E27FC236}">
                <a16:creationId xmlns:a16="http://schemas.microsoft.com/office/drawing/2014/main" id="{D07344D7-3CBE-CD9E-AC72-2F3AC0B447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803FA3-4B0D-83B6-905E-05FC0B9E3F5F}"/>
              </a:ext>
            </a:extLst>
          </p:cNvPr>
          <p:cNvSpPr>
            <a:spLocks noGrp="1"/>
          </p:cNvSpPr>
          <p:nvPr>
            <p:ph type="sldNum" sz="quarter" idx="12"/>
          </p:nvPr>
        </p:nvSpPr>
        <p:spPr/>
        <p:txBody>
          <a:bodyPr/>
          <a:lstStyle/>
          <a:p>
            <a:fld id="{F39E2171-EE2B-594A-B756-8B46D006B8DC}" type="slidenum">
              <a:rPr lang="en-US" smtClean="0"/>
              <a:t>‹#›</a:t>
            </a:fld>
            <a:endParaRPr lang="en-US"/>
          </a:p>
        </p:txBody>
      </p:sp>
      <p:pic>
        <p:nvPicPr>
          <p:cNvPr id="7" name="Picture 6">
            <a:extLst>
              <a:ext uri="{FF2B5EF4-FFF2-40B4-BE49-F238E27FC236}">
                <a16:creationId xmlns:a16="http://schemas.microsoft.com/office/drawing/2014/main" id="{36074191-3510-A40B-3F13-865648D54E79}"/>
              </a:ext>
            </a:extLst>
          </p:cNvPr>
          <p:cNvPicPr>
            <a:picLocks noChangeAspect="1"/>
          </p:cNvPicPr>
          <p:nvPr userDrawn="1"/>
        </p:nvPicPr>
        <p:blipFill rotWithShape="1">
          <a:blip r:embed="rId2"/>
          <a:srcRect t="-1" b="153"/>
          <a:stretch/>
        </p:blipFill>
        <p:spPr>
          <a:xfrm>
            <a:off x="0" y="-1"/>
            <a:ext cx="12204698" cy="6858001"/>
          </a:xfrm>
          <a:prstGeom prst="rect">
            <a:avLst/>
          </a:prstGeom>
        </p:spPr>
      </p:pic>
      <p:pic>
        <p:nvPicPr>
          <p:cNvPr id="9" name="Graphic 8">
            <a:extLst>
              <a:ext uri="{FF2B5EF4-FFF2-40B4-BE49-F238E27FC236}">
                <a16:creationId xmlns:a16="http://schemas.microsoft.com/office/drawing/2014/main" id="{90FDB1C2-FDAA-47E2-4FD7-CA198340550F}"/>
              </a:ext>
            </a:extLst>
          </p:cNvPr>
          <p:cNvPicPr>
            <a:picLocks noChangeAspect="1"/>
          </p:cNvPicPr>
          <p:nvPr userDrawn="1"/>
        </p:nvPicPr>
        <p:blipFill rotWithShape="1">
          <a:blip r:embed="rId3">
            <a:extLst>
              <a:ext uri="{96DAC541-7B7A-43D3-8B79-37D633B846F1}">
                <asvg:svgBlip xmlns:asvg="http://schemas.microsoft.com/office/drawing/2016/SVG/main" r:embed="rId4"/>
              </a:ext>
            </a:extLst>
          </a:blip>
          <a:srcRect l="1842" t="-1682" r="1842" b="28266"/>
          <a:stretch/>
        </p:blipFill>
        <p:spPr>
          <a:xfrm>
            <a:off x="-1" y="202314"/>
            <a:ext cx="12192001" cy="6655686"/>
          </a:xfrm>
          <a:prstGeom prst="rect">
            <a:avLst/>
          </a:prstGeom>
        </p:spPr>
      </p:pic>
      <p:sp>
        <p:nvSpPr>
          <p:cNvPr id="2" name="Title 1">
            <a:extLst>
              <a:ext uri="{FF2B5EF4-FFF2-40B4-BE49-F238E27FC236}">
                <a16:creationId xmlns:a16="http://schemas.microsoft.com/office/drawing/2014/main" id="{22A62633-99C2-A2C5-FCE2-34DEF8EC349B}"/>
              </a:ext>
            </a:extLst>
          </p:cNvPr>
          <p:cNvSpPr>
            <a:spLocks noGrp="1"/>
          </p:cNvSpPr>
          <p:nvPr>
            <p:ph type="title" hasCustomPrompt="1"/>
          </p:nvPr>
        </p:nvSpPr>
        <p:spPr>
          <a:xfrm>
            <a:off x="831850" y="2708530"/>
            <a:ext cx="10515600" cy="992832"/>
          </a:xfrm>
        </p:spPr>
        <p:txBody>
          <a:bodyPr anchor="b"/>
          <a:lstStyle>
            <a:lvl1pPr algn="ctr">
              <a:defRPr sz="6000">
                <a:solidFill>
                  <a:schemeClr val="bg1"/>
                </a:solidFill>
              </a:defRPr>
            </a:lvl1pPr>
          </a:lstStyle>
          <a:p>
            <a:r>
              <a:rPr lang="en-US" dirty="0"/>
              <a:t>Section Break Here</a:t>
            </a:r>
          </a:p>
        </p:txBody>
      </p:sp>
      <p:sp>
        <p:nvSpPr>
          <p:cNvPr id="3" name="Text Placeholder 2">
            <a:extLst>
              <a:ext uri="{FF2B5EF4-FFF2-40B4-BE49-F238E27FC236}">
                <a16:creationId xmlns:a16="http://schemas.microsoft.com/office/drawing/2014/main" id="{E8D3A8A2-F130-2669-DB7D-23ED03BDFBB2}"/>
              </a:ext>
            </a:extLst>
          </p:cNvPr>
          <p:cNvSpPr>
            <a:spLocks noGrp="1"/>
          </p:cNvSpPr>
          <p:nvPr>
            <p:ph type="body" idx="1" hasCustomPrompt="1"/>
          </p:nvPr>
        </p:nvSpPr>
        <p:spPr>
          <a:xfrm>
            <a:off x="831850" y="3962956"/>
            <a:ext cx="10515600" cy="504371"/>
          </a:xfrm>
        </p:spPr>
        <p:txBody>
          <a:bodyP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 copy here if needed</a:t>
            </a:r>
          </a:p>
        </p:txBody>
      </p:sp>
    </p:spTree>
    <p:extLst>
      <p:ext uri="{BB962C8B-B14F-4D97-AF65-F5344CB8AC3E}">
        <p14:creationId xmlns:p14="http://schemas.microsoft.com/office/powerpoint/2010/main" val="2812912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B460C-815E-67E4-E138-466B50C6222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544A71-7520-A1A6-9AE8-37225519F2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74958E-2039-C6E8-36C2-5CC39AF57F8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6F488E4-905C-5E14-C808-7EF42E54078B}"/>
              </a:ext>
            </a:extLst>
          </p:cNvPr>
          <p:cNvSpPr>
            <a:spLocks noGrp="1"/>
          </p:cNvSpPr>
          <p:nvPr>
            <p:ph type="dt" sz="half" idx="10"/>
          </p:nvPr>
        </p:nvSpPr>
        <p:spPr/>
        <p:txBody>
          <a:bodyPr/>
          <a:lstStyle/>
          <a:p>
            <a:fld id="{C0924CA0-EEDB-4346-9F3A-FC254D3F5AC9}" type="datetimeFigureOut">
              <a:rPr lang="en-US" smtClean="0"/>
              <a:t>10/21/2024</a:t>
            </a:fld>
            <a:endParaRPr lang="en-US"/>
          </a:p>
        </p:txBody>
      </p:sp>
      <p:sp>
        <p:nvSpPr>
          <p:cNvPr id="6" name="Footer Placeholder 5">
            <a:extLst>
              <a:ext uri="{FF2B5EF4-FFF2-40B4-BE49-F238E27FC236}">
                <a16:creationId xmlns:a16="http://schemas.microsoft.com/office/drawing/2014/main" id="{F390D248-C6E4-7BA5-EB63-F04A1F908C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7AFFBC-3017-F8F8-546E-B84895B21E9D}"/>
              </a:ext>
            </a:extLst>
          </p:cNvPr>
          <p:cNvSpPr>
            <a:spLocks noGrp="1"/>
          </p:cNvSpPr>
          <p:nvPr>
            <p:ph type="sldNum" sz="quarter" idx="12"/>
          </p:nvPr>
        </p:nvSpPr>
        <p:spPr/>
        <p:txBody>
          <a:bodyPr/>
          <a:lstStyle/>
          <a:p>
            <a:fld id="{F39E2171-EE2B-594A-B756-8B46D006B8DC}" type="slidenum">
              <a:rPr lang="en-US" smtClean="0"/>
              <a:t>‹#›</a:t>
            </a:fld>
            <a:endParaRPr lang="en-US"/>
          </a:p>
        </p:txBody>
      </p:sp>
    </p:spTree>
    <p:extLst>
      <p:ext uri="{BB962C8B-B14F-4D97-AF65-F5344CB8AC3E}">
        <p14:creationId xmlns:p14="http://schemas.microsoft.com/office/powerpoint/2010/main" val="3955950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00E84-F4C8-FBCC-B818-9B314747F01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2E9967-BD06-D537-D10F-D4951F0F493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6E3CC02-37ED-B625-6022-D8D038D182F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5AF5F83-FE1F-1B3C-2EEB-5EF730A27D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67D2611-E77B-94FB-1EC6-F4C1D0BD8E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FD871B-13F7-4CA8-A761-607E4C1558D2}"/>
              </a:ext>
            </a:extLst>
          </p:cNvPr>
          <p:cNvSpPr>
            <a:spLocks noGrp="1"/>
          </p:cNvSpPr>
          <p:nvPr>
            <p:ph type="dt" sz="half" idx="10"/>
          </p:nvPr>
        </p:nvSpPr>
        <p:spPr/>
        <p:txBody>
          <a:bodyPr/>
          <a:lstStyle/>
          <a:p>
            <a:fld id="{C0924CA0-EEDB-4346-9F3A-FC254D3F5AC9}" type="datetimeFigureOut">
              <a:rPr lang="en-US" smtClean="0"/>
              <a:t>10/21/2024</a:t>
            </a:fld>
            <a:endParaRPr lang="en-US"/>
          </a:p>
        </p:txBody>
      </p:sp>
      <p:sp>
        <p:nvSpPr>
          <p:cNvPr id="8" name="Footer Placeholder 7">
            <a:extLst>
              <a:ext uri="{FF2B5EF4-FFF2-40B4-BE49-F238E27FC236}">
                <a16:creationId xmlns:a16="http://schemas.microsoft.com/office/drawing/2014/main" id="{D1A8F249-E68A-D5E6-0364-41FEF7B14E3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99C2541-6817-CBFF-F5EF-65AABE122EFA}"/>
              </a:ext>
            </a:extLst>
          </p:cNvPr>
          <p:cNvSpPr>
            <a:spLocks noGrp="1"/>
          </p:cNvSpPr>
          <p:nvPr>
            <p:ph type="sldNum" sz="quarter" idx="12"/>
          </p:nvPr>
        </p:nvSpPr>
        <p:spPr/>
        <p:txBody>
          <a:bodyPr/>
          <a:lstStyle/>
          <a:p>
            <a:fld id="{F39E2171-EE2B-594A-B756-8B46D006B8DC}" type="slidenum">
              <a:rPr lang="en-US" smtClean="0"/>
              <a:t>‹#›</a:t>
            </a:fld>
            <a:endParaRPr lang="en-US"/>
          </a:p>
        </p:txBody>
      </p:sp>
    </p:spTree>
    <p:extLst>
      <p:ext uri="{BB962C8B-B14F-4D97-AF65-F5344CB8AC3E}">
        <p14:creationId xmlns:p14="http://schemas.microsoft.com/office/powerpoint/2010/main" val="4167454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C16A7-6555-2E5E-EF7A-80F7E9470C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ADBC5C-FA10-071D-10AD-7C5E64F8AD39}"/>
              </a:ext>
            </a:extLst>
          </p:cNvPr>
          <p:cNvSpPr>
            <a:spLocks noGrp="1"/>
          </p:cNvSpPr>
          <p:nvPr>
            <p:ph type="dt" sz="half" idx="10"/>
          </p:nvPr>
        </p:nvSpPr>
        <p:spPr/>
        <p:txBody>
          <a:bodyPr/>
          <a:lstStyle/>
          <a:p>
            <a:fld id="{C0924CA0-EEDB-4346-9F3A-FC254D3F5AC9}" type="datetimeFigureOut">
              <a:rPr lang="en-US" smtClean="0"/>
              <a:t>10/21/2024</a:t>
            </a:fld>
            <a:endParaRPr lang="en-US"/>
          </a:p>
        </p:txBody>
      </p:sp>
      <p:sp>
        <p:nvSpPr>
          <p:cNvPr id="4" name="Footer Placeholder 3">
            <a:extLst>
              <a:ext uri="{FF2B5EF4-FFF2-40B4-BE49-F238E27FC236}">
                <a16:creationId xmlns:a16="http://schemas.microsoft.com/office/drawing/2014/main" id="{6F2290C8-54A8-4652-BE27-9A37966BCC0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F19F7F5-9D80-F6FD-0D9B-AAD96B3EB00A}"/>
              </a:ext>
            </a:extLst>
          </p:cNvPr>
          <p:cNvSpPr>
            <a:spLocks noGrp="1"/>
          </p:cNvSpPr>
          <p:nvPr>
            <p:ph type="sldNum" sz="quarter" idx="12"/>
          </p:nvPr>
        </p:nvSpPr>
        <p:spPr/>
        <p:txBody>
          <a:bodyPr/>
          <a:lstStyle/>
          <a:p>
            <a:fld id="{F39E2171-EE2B-594A-B756-8B46D006B8DC}" type="slidenum">
              <a:rPr lang="en-US" smtClean="0"/>
              <a:t>‹#›</a:t>
            </a:fld>
            <a:endParaRPr lang="en-US"/>
          </a:p>
        </p:txBody>
      </p:sp>
    </p:spTree>
    <p:extLst>
      <p:ext uri="{BB962C8B-B14F-4D97-AF65-F5344CB8AC3E}">
        <p14:creationId xmlns:p14="http://schemas.microsoft.com/office/powerpoint/2010/main" val="24158296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C1A07A-76E1-565D-B1B8-120314BC9140}"/>
              </a:ext>
            </a:extLst>
          </p:cNvPr>
          <p:cNvSpPr>
            <a:spLocks noGrp="1"/>
          </p:cNvSpPr>
          <p:nvPr>
            <p:ph type="dt" sz="half" idx="10"/>
          </p:nvPr>
        </p:nvSpPr>
        <p:spPr/>
        <p:txBody>
          <a:bodyPr/>
          <a:lstStyle/>
          <a:p>
            <a:fld id="{C0924CA0-EEDB-4346-9F3A-FC254D3F5AC9}" type="datetimeFigureOut">
              <a:rPr lang="en-US" smtClean="0"/>
              <a:t>10/21/2024</a:t>
            </a:fld>
            <a:endParaRPr lang="en-US"/>
          </a:p>
        </p:txBody>
      </p:sp>
      <p:sp>
        <p:nvSpPr>
          <p:cNvPr id="3" name="Footer Placeholder 2">
            <a:extLst>
              <a:ext uri="{FF2B5EF4-FFF2-40B4-BE49-F238E27FC236}">
                <a16:creationId xmlns:a16="http://schemas.microsoft.com/office/drawing/2014/main" id="{43FCF3A2-9FF7-8CE9-7F1A-962B9F73049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D1236CB-C76A-17F9-EB7C-52E06A78FCCF}"/>
              </a:ext>
            </a:extLst>
          </p:cNvPr>
          <p:cNvSpPr>
            <a:spLocks noGrp="1"/>
          </p:cNvSpPr>
          <p:nvPr>
            <p:ph type="sldNum" sz="quarter" idx="12"/>
          </p:nvPr>
        </p:nvSpPr>
        <p:spPr/>
        <p:txBody>
          <a:bodyPr/>
          <a:lstStyle/>
          <a:p>
            <a:fld id="{F39E2171-EE2B-594A-B756-8B46D006B8DC}" type="slidenum">
              <a:rPr lang="en-US" smtClean="0"/>
              <a:t>‹#›</a:t>
            </a:fld>
            <a:endParaRPr lang="en-US"/>
          </a:p>
        </p:txBody>
      </p:sp>
    </p:spTree>
    <p:extLst>
      <p:ext uri="{BB962C8B-B14F-4D97-AF65-F5344CB8AC3E}">
        <p14:creationId xmlns:p14="http://schemas.microsoft.com/office/powerpoint/2010/main" val="99496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F8F8-F917-52FB-BE40-D551A4B3CA9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62F6563-877A-B1B0-51EC-135C20E4EB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B358B84-F0B0-28A3-CC7B-F21A024080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9DF138-D725-CC45-471C-F86583F040F6}"/>
              </a:ext>
            </a:extLst>
          </p:cNvPr>
          <p:cNvSpPr>
            <a:spLocks noGrp="1"/>
          </p:cNvSpPr>
          <p:nvPr>
            <p:ph type="dt" sz="half" idx="10"/>
          </p:nvPr>
        </p:nvSpPr>
        <p:spPr/>
        <p:txBody>
          <a:bodyPr/>
          <a:lstStyle/>
          <a:p>
            <a:fld id="{C0924CA0-EEDB-4346-9F3A-FC254D3F5AC9}" type="datetimeFigureOut">
              <a:rPr lang="en-US" smtClean="0"/>
              <a:t>10/21/2024</a:t>
            </a:fld>
            <a:endParaRPr lang="en-US"/>
          </a:p>
        </p:txBody>
      </p:sp>
      <p:sp>
        <p:nvSpPr>
          <p:cNvPr id="6" name="Footer Placeholder 5">
            <a:extLst>
              <a:ext uri="{FF2B5EF4-FFF2-40B4-BE49-F238E27FC236}">
                <a16:creationId xmlns:a16="http://schemas.microsoft.com/office/drawing/2014/main" id="{60BE1D03-52F2-6D21-6FE2-9F9A218EAD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A383CD-53AA-5DC7-335B-4897FF336737}"/>
              </a:ext>
            </a:extLst>
          </p:cNvPr>
          <p:cNvSpPr>
            <a:spLocks noGrp="1"/>
          </p:cNvSpPr>
          <p:nvPr>
            <p:ph type="sldNum" sz="quarter" idx="12"/>
          </p:nvPr>
        </p:nvSpPr>
        <p:spPr/>
        <p:txBody>
          <a:bodyPr/>
          <a:lstStyle/>
          <a:p>
            <a:fld id="{F39E2171-EE2B-594A-B756-8B46D006B8DC}" type="slidenum">
              <a:rPr lang="en-US" smtClean="0"/>
              <a:t>‹#›</a:t>
            </a:fld>
            <a:endParaRPr lang="en-US"/>
          </a:p>
        </p:txBody>
      </p:sp>
    </p:spTree>
    <p:extLst>
      <p:ext uri="{BB962C8B-B14F-4D97-AF65-F5344CB8AC3E}">
        <p14:creationId xmlns:p14="http://schemas.microsoft.com/office/powerpoint/2010/main" val="19243120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11C87-1383-70AC-F8FF-F1F69F9BB6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E180E2C-FAF6-458F-A3C0-1D31116CD8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C8ECBD2A-886D-6CBB-A667-6505E31210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313E28-AEA0-B7EB-987E-75FBC370A810}"/>
              </a:ext>
            </a:extLst>
          </p:cNvPr>
          <p:cNvSpPr>
            <a:spLocks noGrp="1"/>
          </p:cNvSpPr>
          <p:nvPr>
            <p:ph type="dt" sz="half" idx="10"/>
          </p:nvPr>
        </p:nvSpPr>
        <p:spPr/>
        <p:txBody>
          <a:bodyPr/>
          <a:lstStyle/>
          <a:p>
            <a:fld id="{C0924CA0-EEDB-4346-9F3A-FC254D3F5AC9}" type="datetimeFigureOut">
              <a:rPr lang="en-US" smtClean="0"/>
              <a:t>10/21/2024</a:t>
            </a:fld>
            <a:endParaRPr lang="en-US"/>
          </a:p>
        </p:txBody>
      </p:sp>
      <p:sp>
        <p:nvSpPr>
          <p:cNvPr id="6" name="Footer Placeholder 5">
            <a:extLst>
              <a:ext uri="{FF2B5EF4-FFF2-40B4-BE49-F238E27FC236}">
                <a16:creationId xmlns:a16="http://schemas.microsoft.com/office/drawing/2014/main" id="{2B5DE86A-244F-86A9-F041-49661559E0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7295E2-6DE4-AC9D-F09F-B58927A4DF76}"/>
              </a:ext>
            </a:extLst>
          </p:cNvPr>
          <p:cNvSpPr>
            <a:spLocks noGrp="1"/>
          </p:cNvSpPr>
          <p:nvPr>
            <p:ph type="sldNum" sz="quarter" idx="12"/>
          </p:nvPr>
        </p:nvSpPr>
        <p:spPr/>
        <p:txBody>
          <a:bodyPr/>
          <a:lstStyle/>
          <a:p>
            <a:fld id="{F39E2171-EE2B-594A-B756-8B46D006B8DC}" type="slidenum">
              <a:rPr lang="en-US" smtClean="0"/>
              <a:t>‹#›</a:t>
            </a:fld>
            <a:endParaRPr lang="en-US"/>
          </a:p>
        </p:txBody>
      </p:sp>
    </p:spTree>
    <p:extLst>
      <p:ext uri="{BB962C8B-B14F-4D97-AF65-F5344CB8AC3E}">
        <p14:creationId xmlns:p14="http://schemas.microsoft.com/office/powerpoint/2010/main" val="279254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06F49C00-C0FC-411A-D5B8-8E402D25BC81}"/>
              </a:ext>
            </a:extLst>
          </p:cNvPr>
          <p:cNvPicPr>
            <a:picLocks noChangeAspect="1"/>
          </p:cNvPicPr>
          <p:nvPr userDrawn="1"/>
        </p:nvPicPr>
        <p:blipFill rotWithShape="1">
          <a:blip r:embed="rId13"/>
          <a:srcRect t="90020"/>
          <a:stretch/>
        </p:blipFill>
        <p:spPr>
          <a:xfrm>
            <a:off x="1" y="6183086"/>
            <a:ext cx="12204698" cy="685490"/>
          </a:xfrm>
          <a:prstGeom prst="rect">
            <a:avLst/>
          </a:prstGeom>
        </p:spPr>
      </p:pic>
      <p:sp>
        <p:nvSpPr>
          <p:cNvPr id="2" name="Title Placeholder 1">
            <a:extLst>
              <a:ext uri="{FF2B5EF4-FFF2-40B4-BE49-F238E27FC236}">
                <a16:creationId xmlns:a16="http://schemas.microsoft.com/office/drawing/2014/main" id="{D71BA95D-2311-9A8C-909C-021BF47E2AC8}"/>
              </a:ext>
            </a:extLst>
          </p:cNvPr>
          <p:cNvSpPr>
            <a:spLocks noGrp="1"/>
          </p:cNvSpPr>
          <p:nvPr>
            <p:ph type="title"/>
          </p:nvPr>
        </p:nvSpPr>
        <p:spPr>
          <a:xfrm>
            <a:off x="261257" y="116230"/>
            <a:ext cx="10515600" cy="9179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7FDA28FF-9DD2-9645-66C0-163BAA02713D}"/>
              </a:ext>
            </a:extLst>
          </p:cNvPr>
          <p:cNvSpPr>
            <a:spLocks noGrp="1"/>
          </p:cNvSpPr>
          <p:nvPr>
            <p:ph type="body" idx="1"/>
          </p:nvPr>
        </p:nvSpPr>
        <p:spPr>
          <a:xfrm>
            <a:off x="261257" y="1460500"/>
            <a:ext cx="11669486"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D38A8DC-F823-7917-7008-6A168C7BEA72}"/>
              </a:ext>
            </a:extLst>
          </p:cNvPr>
          <p:cNvSpPr>
            <a:spLocks noGrp="1"/>
          </p:cNvSpPr>
          <p:nvPr>
            <p:ph type="dt" sz="half" idx="2"/>
          </p:nvPr>
        </p:nvSpPr>
        <p:spPr>
          <a:xfrm>
            <a:off x="7979228" y="6356350"/>
            <a:ext cx="762000" cy="365125"/>
          </a:xfrm>
          <a:prstGeom prst="rect">
            <a:avLst/>
          </a:prstGeom>
        </p:spPr>
        <p:txBody>
          <a:bodyPr vert="horz" lIns="91440" tIns="45720" rIns="91440" bIns="45720" rtlCol="0" anchor="ctr"/>
          <a:lstStyle>
            <a:lvl1pPr algn="l">
              <a:defRPr sz="1200">
                <a:solidFill>
                  <a:schemeClr val="bg1"/>
                </a:solidFill>
              </a:defRPr>
            </a:lvl1pPr>
          </a:lstStyle>
          <a:p>
            <a:fld id="{C0924CA0-EEDB-4346-9F3A-FC254D3F5AC9}" type="datetimeFigureOut">
              <a:rPr lang="en-US" smtClean="0"/>
              <a:pPr/>
              <a:t>10/21/2024</a:t>
            </a:fld>
            <a:endParaRPr lang="en-US" dirty="0"/>
          </a:p>
        </p:txBody>
      </p:sp>
      <p:sp>
        <p:nvSpPr>
          <p:cNvPr id="5" name="Footer Placeholder 4">
            <a:extLst>
              <a:ext uri="{FF2B5EF4-FFF2-40B4-BE49-F238E27FC236}">
                <a16:creationId xmlns:a16="http://schemas.microsoft.com/office/drawing/2014/main" id="{FEAE48E2-DDB2-A3A2-F1E9-BE0365085A40}"/>
              </a:ext>
            </a:extLst>
          </p:cNvPr>
          <p:cNvSpPr>
            <a:spLocks noGrp="1"/>
          </p:cNvSpPr>
          <p:nvPr>
            <p:ph type="ftr" sz="quarter" idx="3"/>
          </p:nvPr>
        </p:nvSpPr>
        <p:spPr>
          <a:xfrm>
            <a:off x="8969829" y="6356350"/>
            <a:ext cx="2144485" cy="365125"/>
          </a:xfrm>
          <a:prstGeom prst="rect">
            <a:avLst/>
          </a:prstGeom>
        </p:spPr>
        <p:txBody>
          <a:bodyPr vert="horz" lIns="91440" tIns="45720" rIns="91440" bIns="45720" rtlCol="0" anchor="ctr"/>
          <a:lstStyle>
            <a:lvl1pPr algn="ctr">
              <a:defRPr sz="1200">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D6439F79-A12B-C60F-BD2F-83E539CC4FA8}"/>
              </a:ext>
            </a:extLst>
          </p:cNvPr>
          <p:cNvSpPr>
            <a:spLocks noGrp="1"/>
          </p:cNvSpPr>
          <p:nvPr>
            <p:ph type="sldNum" sz="quarter" idx="4"/>
          </p:nvPr>
        </p:nvSpPr>
        <p:spPr>
          <a:xfrm>
            <a:off x="11506199" y="6356350"/>
            <a:ext cx="424543" cy="365125"/>
          </a:xfrm>
          <a:prstGeom prst="rect">
            <a:avLst/>
          </a:prstGeom>
        </p:spPr>
        <p:txBody>
          <a:bodyPr vert="horz" lIns="91440" tIns="45720" rIns="91440" bIns="45720" rtlCol="0" anchor="ctr"/>
          <a:lstStyle>
            <a:lvl1pPr algn="r">
              <a:defRPr sz="1200">
                <a:solidFill>
                  <a:schemeClr val="bg1"/>
                </a:solidFill>
              </a:defRPr>
            </a:lvl1pPr>
          </a:lstStyle>
          <a:p>
            <a:fld id="{F39E2171-EE2B-594A-B756-8B46D006B8DC}" type="slidenum">
              <a:rPr lang="en-US" smtClean="0"/>
              <a:pPr/>
              <a:t>‹#›</a:t>
            </a:fld>
            <a:endParaRPr lang="en-US"/>
          </a:p>
        </p:txBody>
      </p:sp>
      <p:cxnSp>
        <p:nvCxnSpPr>
          <p:cNvPr id="11" name="Straight Connector 10">
            <a:extLst>
              <a:ext uri="{FF2B5EF4-FFF2-40B4-BE49-F238E27FC236}">
                <a16:creationId xmlns:a16="http://schemas.microsoft.com/office/drawing/2014/main" id="{7639CE1F-7119-24E3-5AD9-9282854AC8EE}"/>
              </a:ext>
            </a:extLst>
          </p:cNvPr>
          <p:cNvCxnSpPr/>
          <p:nvPr userDrawn="1"/>
        </p:nvCxnSpPr>
        <p:spPr>
          <a:xfrm>
            <a:off x="11310257" y="6336166"/>
            <a:ext cx="0" cy="38530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A4D8BA10-BE1F-D8C3-03B0-A30439EAC2C7}"/>
              </a:ext>
            </a:extLst>
          </p:cNvPr>
          <p:cNvCxnSpPr/>
          <p:nvPr userDrawn="1"/>
        </p:nvCxnSpPr>
        <p:spPr>
          <a:xfrm>
            <a:off x="8850085" y="6336166"/>
            <a:ext cx="0" cy="38530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B7ADADB6-81EC-4EBD-FF9F-CEA945EF926A}"/>
              </a:ext>
            </a:extLst>
          </p:cNvPr>
          <p:cNvPicPr>
            <a:picLocks noChangeAspect="1"/>
          </p:cNvPicPr>
          <p:nvPr userDrawn="1"/>
        </p:nvPicPr>
        <p:blipFill>
          <a:blip r:embed="rId14"/>
          <a:stretch>
            <a:fillRect/>
          </a:stretch>
        </p:blipFill>
        <p:spPr>
          <a:xfrm>
            <a:off x="249225" y="6310638"/>
            <a:ext cx="2590800" cy="419100"/>
          </a:xfrm>
          <a:prstGeom prst="rect">
            <a:avLst/>
          </a:prstGeom>
        </p:spPr>
      </p:pic>
      <p:sp>
        <p:nvSpPr>
          <p:cNvPr id="7" name="TextBox 6">
            <a:extLst>
              <a:ext uri="{FF2B5EF4-FFF2-40B4-BE49-F238E27FC236}">
                <a16:creationId xmlns:a16="http://schemas.microsoft.com/office/drawing/2014/main" id="{87672A91-48E7-0DD5-09E4-5E85CFC352E1}"/>
              </a:ext>
            </a:extLst>
          </p:cNvPr>
          <p:cNvSpPr txBox="1"/>
          <p:nvPr userDrawn="1"/>
        </p:nvSpPr>
        <p:spPr>
          <a:xfrm>
            <a:off x="3222170" y="6375954"/>
            <a:ext cx="4613728" cy="323165"/>
          </a:xfrm>
          <a:prstGeom prst="rect">
            <a:avLst/>
          </a:prstGeom>
          <a:noFill/>
        </p:spPr>
        <p:txBody>
          <a:bodyPr wrap="square" rtlCol="0">
            <a:spAutoFit/>
          </a:bodyPr>
          <a:lstStyle/>
          <a:p>
            <a:r>
              <a:rPr lang="en-US" sz="1500" dirty="0">
                <a:solidFill>
                  <a:schemeClr val="bg1"/>
                </a:solidFill>
                <a:latin typeface="FreightText Pro Semibold" panose="02000603080000020004" pitchFamily="2" charset="0"/>
              </a:rPr>
              <a:t>A Graduate School of Education</a:t>
            </a:r>
            <a:r>
              <a:rPr lang="en-US" sz="1500">
                <a:solidFill>
                  <a:schemeClr val="bg1"/>
                </a:solidFill>
                <a:latin typeface="FreightText Pro Semibold" panose="02000603080000020004" pitchFamily="2" charset="0"/>
              </a:rPr>
              <a:t>, Health &amp; </a:t>
            </a:r>
            <a:r>
              <a:rPr lang="en-US" sz="1500" dirty="0">
                <a:solidFill>
                  <a:schemeClr val="bg1"/>
                </a:solidFill>
                <a:latin typeface="FreightText Pro Semibold" panose="02000603080000020004" pitchFamily="2" charset="0"/>
              </a:rPr>
              <a:t>Psychology</a:t>
            </a:r>
          </a:p>
        </p:txBody>
      </p:sp>
      <p:cxnSp>
        <p:nvCxnSpPr>
          <p:cNvPr id="8" name="Straight Connector 7">
            <a:extLst>
              <a:ext uri="{FF2B5EF4-FFF2-40B4-BE49-F238E27FC236}">
                <a16:creationId xmlns:a16="http://schemas.microsoft.com/office/drawing/2014/main" id="{5A1D170D-C498-E2F4-F6DB-7366B64E7AE6}"/>
              </a:ext>
            </a:extLst>
          </p:cNvPr>
          <p:cNvCxnSpPr/>
          <p:nvPr userDrawn="1"/>
        </p:nvCxnSpPr>
        <p:spPr>
          <a:xfrm>
            <a:off x="7859484" y="6336166"/>
            <a:ext cx="0" cy="38530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260AB37-D10E-D403-4553-DE957F4D5FBB}"/>
              </a:ext>
            </a:extLst>
          </p:cNvPr>
          <p:cNvCxnSpPr/>
          <p:nvPr userDrawn="1"/>
        </p:nvCxnSpPr>
        <p:spPr>
          <a:xfrm>
            <a:off x="3124198" y="6336166"/>
            <a:ext cx="0" cy="38530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06290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tccolumbia.navexone.com/content/dotNet/documents/?docid=136&amp;app=pt&amp;source=browse&amp;public=true"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tc.columbia.edu/coi_companies_form/" TargetMode="External"/><Relationship Id="rId2" Type="http://schemas.openxmlformats.org/officeDocument/2006/relationships/hyperlink" Target="https://www.tc.columbia.edu/icq_coi_form/"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tc.columbia.edu/controller/risk-management/insuranc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tccolumbia.navexone.com/content/dotNet/documents/?docid=94&amp;app=pt&amp;source=browse&amp;public=true" TargetMode="External"/><Relationship Id="rId2" Type="http://schemas.openxmlformats.org/officeDocument/2006/relationships/hyperlink" Target="https://www.tc.columbia.edu/policylibrary/policies/procurement-policy-2367366/" TargetMode="External"/><Relationship Id="rId1" Type="http://schemas.openxmlformats.org/officeDocument/2006/relationships/slideLayout" Target="../slideLayouts/slideLayout2.xml"/><Relationship Id="rId4" Type="http://schemas.openxmlformats.org/officeDocument/2006/relationships/hyperlink" Target="https://www.tc.columbia.edu/office-of-sponsored-programs/who-to-contact/"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tcintl@tc.columbia.edu" TargetMode="External"/><Relationship Id="rId2" Type="http://schemas.openxmlformats.org/officeDocument/2006/relationships/hyperlink" Target="mailto:potapova@tc.edu" TargetMode="External"/><Relationship Id="rId1" Type="http://schemas.openxmlformats.org/officeDocument/2006/relationships/slideLayout" Target="../slideLayouts/slideLayout2.xml"/><Relationship Id="rId4" Type="http://schemas.openxmlformats.org/officeDocument/2006/relationships/hyperlink" Target="https://tc.service-now.com/hom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hyperlink" Target="mailto:generalcounsel@tc.columbia.edu" TargetMode="External"/><Relationship Id="rId3" Type="http://schemas.openxmlformats.org/officeDocument/2006/relationships/hyperlink" Target="mailto:paj2001@tc.columbia.edu" TargetMode="External"/><Relationship Id="rId7" Type="http://schemas.openxmlformats.org/officeDocument/2006/relationships/hyperlink" Target="mailto:contractadministrator@tc.columbia.edu" TargetMode="External"/><Relationship Id="rId2" Type="http://schemas.openxmlformats.org/officeDocument/2006/relationships/hyperlink" Target="mailto:spm2189@tc.columbia.edu" TargetMode="External"/><Relationship Id="rId1" Type="http://schemas.openxmlformats.org/officeDocument/2006/relationships/slideLayout" Target="../slideLayouts/slideLayout2.xml"/><Relationship Id="rId6" Type="http://schemas.openxmlformats.org/officeDocument/2006/relationships/hyperlink" Target="mailto:tccontracts@tc.columbia.edu" TargetMode="External"/><Relationship Id="rId5" Type="http://schemas.openxmlformats.org/officeDocument/2006/relationships/hyperlink" Target="mailto:vvp2103@tc.columbia.edu" TargetMode="External"/><Relationship Id="rId4" Type="http://schemas.openxmlformats.org/officeDocument/2006/relationships/hyperlink" Target="mailto:at3665@tc.columbia.edu"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tccolumbia.navexone.com/content/dotNet/documents/?docid=207&amp;app=pt&amp;source=browse&amp;public=true"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www.tc.columbia.edu/counsel/contracts/contract-templates--instruction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379AB-A2F7-A8AA-58B0-A35FE56E4F07}"/>
              </a:ext>
            </a:extLst>
          </p:cNvPr>
          <p:cNvSpPr>
            <a:spLocks noGrp="1"/>
          </p:cNvSpPr>
          <p:nvPr>
            <p:ph type="ctrTitle"/>
          </p:nvPr>
        </p:nvSpPr>
        <p:spPr/>
        <p:txBody>
          <a:bodyPr>
            <a:normAutofit fontScale="90000"/>
          </a:bodyPr>
          <a:lstStyle/>
          <a:p>
            <a:r>
              <a:rPr lang="en-US" dirty="0"/>
              <a:t>CONTRACTING AT TC</a:t>
            </a:r>
          </a:p>
        </p:txBody>
      </p:sp>
      <p:sp>
        <p:nvSpPr>
          <p:cNvPr id="3" name="Subtitle 2">
            <a:extLst>
              <a:ext uri="{FF2B5EF4-FFF2-40B4-BE49-F238E27FC236}">
                <a16:creationId xmlns:a16="http://schemas.microsoft.com/office/drawing/2014/main" id="{AA19280A-66CE-5588-1554-DFF9C1004B1A}"/>
              </a:ext>
            </a:extLst>
          </p:cNvPr>
          <p:cNvSpPr>
            <a:spLocks noGrp="1"/>
          </p:cNvSpPr>
          <p:nvPr>
            <p:ph type="subTitle" idx="1"/>
          </p:nvPr>
        </p:nvSpPr>
        <p:spPr/>
        <p:txBody>
          <a:bodyPr/>
          <a:lstStyle/>
          <a:p>
            <a:r>
              <a:rPr lang="en-US" dirty="0"/>
              <a:t>May 2024</a:t>
            </a:r>
          </a:p>
        </p:txBody>
      </p:sp>
    </p:spTree>
    <p:extLst>
      <p:ext uri="{BB962C8B-B14F-4D97-AF65-F5344CB8AC3E}">
        <p14:creationId xmlns:p14="http://schemas.microsoft.com/office/powerpoint/2010/main" val="2201456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7B9B0-0770-4F07-9FE5-06404E3D1CA9}"/>
              </a:ext>
            </a:extLst>
          </p:cNvPr>
          <p:cNvSpPr>
            <a:spLocks noGrp="1"/>
          </p:cNvSpPr>
          <p:nvPr>
            <p:ph type="title"/>
          </p:nvPr>
        </p:nvSpPr>
        <p:spPr/>
        <p:txBody>
          <a:bodyPr>
            <a:normAutofit fontScale="90000"/>
          </a:bodyPr>
          <a:lstStyle/>
          <a:p>
            <a:pPr algn="ctr" rtl="0">
              <a:spcBef>
                <a:spcPts val="0"/>
              </a:spcBef>
              <a:spcAft>
                <a:spcPts val="800"/>
              </a:spcAft>
            </a:pPr>
            <a:br>
              <a:rPr lang="en-US" dirty="0"/>
            </a:br>
            <a:br>
              <a:rPr lang="en-US" dirty="0"/>
            </a:br>
            <a:br>
              <a:rPr lang="en-US" dirty="0"/>
            </a:br>
            <a:r>
              <a:rPr lang="en-US" b="1" i="0" u="none" strike="noStrike" dirty="0">
                <a:effectLst/>
              </a:rPr>
              <a:t>Who signs the template/contract?</a:t>
            </a:r>
            <a:br>
              <a:rPr lang="en-US" b="0" dirty="0">
                <a:effectLst/>
              </a:rPr>
            </a:br>
            <a:br>
              <a:rPr lang="en-US" dirty="0"/>
            </a:br>
            <a:endParaRPr lang="en-US" dirty="0"/>
          </a:p>
        </p:txBody>
      </p:sp>
      <p:sp>
        <p:nvSpPr>
          <p:cNvPr id="3" name="Content Placeholder 2">
            <a:extLst>
              <a:ext uri="{FF2B5EF4-FFF2-40B4-BE49-F238E27FC236}">
                <a16:creationId xmlns:a16="http://schemas.microsoft.com/office/drawing/2014/main" id="{1E88E901-A6C4-48AF-BC37-CF2D525A185B}"/>
              </a:ext>
            </a:extLst>
          </p:cNvPr>
          <p:cNvSpPr>
            <a:spLocks noGrp="1"/>
          </p:cNvSpPr>
          <p:nvPr>
            <p:ph idx="1"/>
          </p:nvPr>
        </p:nvSpPr>
        <p:spPr/>
        <p:txBody>
          <a:bodyPr>
            <a:normAutofit/>
          </a:bodyPr>
          <a:lstStyle/>
          <a:p>
            <a:pPr marL="0" indent="0" rtl="0" fontAlgn="base">
              <a:spcBef>
                <a:spcPts val="0"/>
              </a:spcBef>
              <a:spcAft>
                <a:spcPts val="0"/>
              </a:spcAft>
              <a:buNone/>
            </a:pPr>
            <a:endParaRPr lang="en-US" b="0" i="0" u="none" strike="noStrike" dirty="0">
              <a:solidFill>
                <a:srgbClr val="000000"/>
              </a:solidFill>
              <a:effectLst/>
              <a:latin typeface="Calibri" panose="020F0502020204030204" pitchFamily="34" charset="0"/>
            </a:endParaRPr>
          </a:p>
          <a:p>
            <a:pPr fontAlgn="base">
              <a:spcBef>
                <a:spcPts val="0"/>
              </a:spcBef>
            </a:pPr>
            <a:r>
              <a:rPr lang="en-US" b="1" i="0" u="none" strike="noStrike" dirty="0">
                <a:solidFill>
                  <a:srgbClr val="FF0000"/>
                </a:solidFill>
                <a:effectLst/>
                <a:latin typeface="Calibri" panose="020F0502020204030204" pitchFamily="34" charset="0"/>
              </a:rPr>
              <a:t>Only individuals who are authorized by senior leadership AND the Controller of the College may sign contracts.</a:t>
            </a:r>
            <a:r>
              <a:rPr lang="en-US" b="0" i="0" u="none" strike="noStrike" dirty="0">
                <a:solidFill>
                  <a:srgbClr val="000000"/>
                </a:solidFill>
                <a:effectLst/>
                <a:latin typeface="Calibri" panose="020F0502020204030204" pitchFamily="34" charset="0"/>
              </a:rPr>
              <a:t> </a:t>
            </a:r>
          </a:p>
          <a:p>
            <a:pPr fontAlgn="base">
              <a:spcBef>
                <a:spcPts val="0"/>
              </a:spcBef>
            </a:pPr>
            <a:endParaRPr lang="en-US" b="0" i="0" u="none" strike="noStrike" dirty="0">
              <a:solidFill>
                <a:srgbClr val="000000"/>
              </a:solidFill>
              <a:effectLst/>
              <a:latin typeface="Calibri" panose="020F0502020204030204" pitchFamily="34" charset="0"/>
            </a:endParaRPr>
          </a:p>
          <a:p>
            <a:pPr fontAlgn="base">
              <a:spcBef>
                <a:spcPts val="0"/>
              </a:spcBef>
            </a:pPr>
            <a:r>
              <a:rPr lang="en-US" b="0" i="0" u="none" strike="noStrike" dirty="0">
                <a:solidFill>
                  <a:srgbClr val="000000"/>
                </a:solidFill>
                <a:effectLst/>
                <a:latin typeface="Calibri" panose="020F0502020204030204" pitchFamily="34" charset="0"/>
              </a:rPr>
              <a:t>Please see TC Signing Authority Policy (should be updated shortly)</a:t>
            </a:r>
            <a:endParaRPr lang="en-US" b="0" i="0" u="none" strike="noStrike" dirty="0">
              <a:solidFill>
                <a:srgbClr val="000000"/>
              </a:solidFill>
              <a:effectLst/>
              <a:latin typeface="Noto Sans Symbols"/>
            </a:endParaRPr>
          </a:p>
          <a:p>
            <a:pPr indent="0">
              <a:spcBef>
                <a:spcPts val="0"/>
              </a:spcBef>
              <a:buNone/>
            </a:pPr>
            <a:r>
              <a:rPr lang="en-US" sz="1800" b="0" i="0" u="none" strike="noStrike" dirty="0">
                <a:effectLst/>
                <a:latin typeface="Calibri" panose="020F0502020204030204" pitchFamily="34" charset="0"/>
                <a:hlinkClick r:id="rId2"/>
              </a:rPr>
              <a:t>https://tccolumbia.navexone.com/content/dotNet/documents/?docid=136&amp;app=pt&amp;source=browse&amp;public=true</a:t>
            </a:r>
            <a:endParaRPr lang="en-US" sz="1800" b="0" i="0" u="none" strike="noStrike" dirty="0">
              <a:effectLst/>
              <a:latin typeface="Calibri" panose="020F0502020204030204" pitchFamily="34" charset="0"/>
            </a:endParaRPr>
          </a:p>
          <a:p>
            <a:pPr indent="0">
              <a:spcBef>
                <a:spcPts val="0"/>
              </a:spcBef>
              <a:buNone/>
            </a:pPr>
            <a:endParaRPr lang="en-US" b="0" dirty="0">
              <a:effectLst/>
            </a:endParaRPr>
          </a:p>
          <a:p>
            <a:pPr fontAlgn="base">
              <a:spcBef>
                <a:spcPts val="0"/>
              </a:spcBef>
              <a:spcAft>
                <a:spcPts val="800"/>
              </a:spcAft>
            </a:pPr>
            <a:r>
              <a:rPr lang="en-US" b="0" i="0" u="none" strike="noStrike" dirty="0">
                <a:solidFill>
                  <a:srgbClr val="000000"/>
                </a:solidFill>
                <a:effectLst/>
                <a:latin typeface="Calibri" panose="020F0502020204030204" pitchFamily="34" charset="0"/>
              </a:rPr>
              <a:t>Controller maintains a list of all authorized individuals</a:t>
            </a:r>
          </a:p>
          <a:p>
            <a:pPr fontAlgn="base">
              <a:spcBef>
                <a:spcPts val="0"/>
              </a:spcBef>
              <a:spcAft>
                <a:spcPts val="800"/>
              </a:spcAft>
            </a:pPr>
            <a:endParaRPr lang="en-US" b="0" i="0" u="none" strike="noStrike" dirty="0">
              <a:solidFill>
                <a:srgbClr val="000000"/>
              </a:solidFill>
              <a:effectLst/>
              <a:latin typeface="Noto Sans Symbols"/>
            </a:endParaRPr>
          </a:p>
          <a:p>
            <a:pPr fontAlgn="base">
              <a:spcBef>
                <a:spcPts val="0"/>
              </a:spcBef>
            </a:pPr>
            <a:r>
              <a:rPr lang="en-US" b="0" i="0" u="none" strike="noStrike" dirty="0">
                <a:solidFill>
                  <a:srgbClr val="000000"/>
                </a:solidFill>
                <a:effectLst/>
                <a:latin typeface="Calibri" panose="020F0502020204030204" pitchFamily="34" charset="0"/>
              </a:rPr>
              <a:t>Signing Authority cannot be delegated</a:t>
            </a:r>
            <a:endParaRPr lang="en-US" b="0" i="0" u="none" strike="noStrike" dirty="0">
              <a:solidFill>
                <a:srgbClr val="000000"/>
              </a:solidFill>
              <a:effectLst/>
              <a:latin typeface="Noto Sans Symbols"/>
            </a:endParaRPr>
          </a:p>
          <a:p>
            <a:endParaRPr lang="en-US" dirty="0"/>
          </a:p>
        </p:txBody>
      </p:sp>
    </p:spTree>
    <p:extLst>
      <p:ext uri="{BB962C8B-B14F-4D97-AF65-F5344CB8AC3E}">
        <p14:creationId xmlns:p14="http://schemas.microsoft.com/office/powerpoint/2010/main" val="18197540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D8028-7B16-4CE7-9A76-A65F75E6D788}"/>
              </a:ext>
            </a:extLst>
          </p:cNvPr>
          <p:cNvSpPr>
            <a:spLocks noGrp="1"/>
          </p:cNvSpPr>
          <p:nvPr>
            <p:ph type="title"/>
          </p:nvPr>
        </p:nvSpPr>
        <p:spPr/>
        <p:txBody>
          <a:bodyPr>
            <a:normAutofit fontScale="90000"/>
          </a:bodyPr>
          <a:lstStyle/>
          <a:p>
            <a:pPr algn="ctr" rtl="0">
              <a:spcBef>
                <a:spcPts val="0"/>
              </a:spcBef>
              <a:spcAft>
                <a:spcPts val="800"/>
              </a:spcAft>
            </a:pPr>
            <a:br>
              <a:rPr lang="en-US" dirty="0"/>
            </a:br>
            <a:br>
              <a:rPr lang="en-US" dirty="0"/>
            </a:br>
            <a:r>
              <a:rPr lang="en-US" sz="3600" b="1" i="0" u="none" strike="noStrike" dirty="0">
                <a:effectLst/>
              </a:rPr>
              <a:t>Vendor Questionnaires &amp; Conflict of Interest forms </a:t>
            </a:r>
            <a:br>
              <a:rPr lang="en-US" b="0" dirty="0">
                <a:effectLst/>
              </a:rPr>
            </a:br>
            <a:br>
              <a:rPr lang="en-US" dirty="0"/>
            </a:br>
            <a:endParaRPr lang="en-US" dirty="0"/>
          </a:p>
        </p:txBody>
      </p:sp>
      <p:sp>
        <p:nvSpPr>
          <p:cNvPr id="3" name="Content Placeholder 2">
            <a:extLst>
              <a:ext uri="{FF2B5EF4-FFF2-40B4-BE49-F238E27FC236}">
                <a16:creationId xmlns:a16="http://schemas.microsoft.com/office/drawing/2014/main" id="{A7D358C8-3346-43D5-A8E7-13F7A6F1A4AD}"/>
              </a:ext>
            </a:extLst>
          </p:cNvPr>
          <p:cNvSpPr>
            <a:spLocks noGrp="1"/>
          </p:cNvSpPr>
          <p:nvPr>
            <p:ph idx="1"/>
          </p:nvPr>
        </p:nvSpPr>
        <p:spPr/>
        <p:txBody>
          <a:bodyPr/>
          <a:lstStyle/>
          <a:p>
            <a:pPr rtl="0" fontAlgn="base">
              <a:spcBef>
                <a:spcPts val="0"/>
              </a:spcBef>
              <a:spcAft>
                <a:spcPts val="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Any Individual providing services to Teachers College must complete the Independent Contractor Questionnaire, Sexual Harassment Prevention Training and Conflict of Interest Form, which can be found here: </a:t>
            </a:r>
            <a:r>
              <a:rPr lang="en-US" sz="2400" b="0" i="0" u="sng" strike="noStrike" dirty="0">
                <a:effectLst/>
                <a:latin typeface="Arial" panose="020B0604020202020204" pitchFamily="34" charset="0"/>
                <a:hlinkClick r:id="rId2">
                  <a:extLst>
                    <a:ext uri="{A12FA001-AC4F-418D-AE19-62706E023703}">
                      <ahyp:hlinkClr xmlns:ahyp="http://schemas.microsoft.com/office/drawing/2018/hyperlinkcolor" val="tx"/>
                    </a:ext>
                  </a:extLst>
                </a:hlinkClick>
              </a:rPr>
              <a:t>tc.edu/</a:t>
            </a:r>
            <a:r>
              <a:rPr lang="en-US" sz="2400" b="0" i="0" u="sng" strike="noStrike" dirty="0" err="1">
                <a:effectLst/>
                <a:latin typeface="Arial" panose="020B0604020202020204" pitchFamily="34" charset="0"/>
                <a:hlinkClick r:id="rId2">
                  <a:extLst>
                    <a:ext uri="{A12FA001-AC4F-418D-AE19-62706E023703}">
                      <ahyp:hlinkClr xmlns:ahyp="http://schemas.microsoft.com/office/drawing/2018/hyperlinkcolor" val="tx"/>
                    </a:ext>
                  </a:extLst>
                </a:hlinkClick>
              </a:rPr>
              <a:t>icq_coi_form</a:t>
            </a:r>
            <a:endParaRPr lang="en-US" sz="2400" b="0" i="0" u="sng" strike="noStrike" dirty="0">
              <a:effectLst/>
              <a:latin typeface="Arial" panose="020B0604020202020204" pitchFamily="34" charset="0"/>
            </a:endParaRPr>
          </a:p>
          <a:p>
            <a:pPr rtl="0" fontAlgn="base">
              <a:spcBef>
                <a:spcPts val="0"/>
              </a:spcBef>
              <a:spcAft>
                <a:spcPts val="0"/>
              </a:spcAft>
              <a:buFont typeface="Arial" panose="020B0604020202020204" pitchFamily="34" charset="0"/>
              <a:buChar char="•"/>
            </a:pPr>
            <a:endParaRPr lang="en-US" sz="2400" b="0" i="0" u="none" strike="noStrike" dirty="0">
              <a:solidFill>
                <a:srgbClr val="000000"/>
              </a:solidFill>
              <a:effectLst/>
              <a:latin typeface="Noto Sans Symbols"/>
            </a:endParaRPr>
          </a:p>
          <a:p>
            <a:pPr rtl="0" fontAlgn="base">
              <a:spcBef>
                <a:spcPts val="0"/>
              </a:spcBef>
              <a:spcAft>
                <a:spcPts val="800"/>
              </a:spcAft>
              <a:buFont typeface="Arial" panose="020B0604020202020204" pitchFamily="34" charset="0"/>
              <a:buChar char="•"/>
            </a:pPr>
            <a:r>
              <a:rPr lang="en-US" sz="2400" b="0" i="0" u="none" strike="noStrike" dirty="0">
                <a:solidFill>
                  <a:srgbClr val="000000"/>
                </a:solidFill>
                <a:effectLst/>
                <a:latin typeface="Calibri" panose="020F0502020204030204" pitchFamily="34" charset="0"/>
              </a:rPr>
              <a:t>Any Company providing services to Teachers College must complete the Conflict of Interest and Sexual Harassment Prevention Training Form, which can be found here: </a:t>
            </a:r>
            <a:r>
              <a:rPr lang="en-US" sz="2400" b="0" i="0" u="sng" strike="noStrike" dirty="0">
                <a:effectLst/>
                <a:latin typeface="Arial" panose="020B0604020202020204" pitchFamily="34" charset="0"/>
                <a:hlinkClick r:id="rId3">
                  <a:extLst>
                    <a:ext uri="{A12FA001-AC4F-418D-AE19-62706E023703}">
                      <ahyp:hlinkClr xmlns:ahyp="http://schemas.microsoft.com/office/drawing/2018/hyperlinkcolor" val="tx"/>
                    </a:ext>
                  </a:extLst>
                </a:hlinkClick>
              </a:rPr>
              <a:t>tc.edu/</a:t>
            </a:r>
            <a:r>
              <a:rPr lang="en-US" sz="2400" b="0" i="0" u="sng" strike="noStrike" dirty="0" err="1">
                <a:effectLst/>
                <a:latin typeface="Arial" panose="020B0604020202020204" pitchFamily="34" charset="0"/>
                <a:hlinkClick r:id="rId3">
                  <a:extLst>
                    <a:ext uri="{A12FA001-AC4F-418D-AE19-62706E023703}">
                      <ahyp:hlinkClr xmlns:ahyp="http://schemas.microsoft.com/office/drawing/2018/hyperlinkcolor" val="tx"/>
                    </a:ext>
                  </a:extLst>
                </a:hlinkClick>
              </a:rPr>
              <a:t>coi_companies_form</a:t>
            </a:r>
            <a:endParaRPr lang="en-US" sz="2400" b="0" i="0" u="sng" strike="noStrike" dirty="0">
              <a:effectLst/>
              <a:latin typeface="Arial" panose="020B0604020202020204" pitchFamily="34" charset="0"/>
            </a:endParaRPr>
          </a:p>
          <a:p>
            <a:pPr rtl="0" fontAlgn="base">
              <a:spcBef>
                <a:spcPts val="0"/>
              </a:spcBef>
              <a:spcAft>
                <a:spcPts val="800"/>
              </a:spcAft>
              <a:buFont typeface="Arial" panose="020B0604020202020204" pitchFamily="34" charset="0"/>
              <a:buChar char="•"/>
            </a:pPr>
            <a:endParaRPr lang="en-US" sz="2400" b="0" i="0" u="none" strike="noStrike" dirty="0">
              <a:solidFill>
                <a:srgbClr val="000000"/>
              </a:solidFill>
              <a:effectLst/>
              <a:latin typeface="Calibri" panose="020F0502020204030204" pitchFamily="34" charset="0"/>
            </a:endParaRPr>
          </a:p>
          <a:p>
            <a:pPr rtl="0" fontAlgn="base">
              <a:spcBef>
                <a:spcPts val="0"/>
              </a:spcBef>
              <a:spcAft>
                <a:spcPts val="800"/>
              </a:spcAft>
              <a:buFont typeface="Arial" panose="020B0604020202020204" pitchFamily="34" charset="0"/>
              <a:buChar char="•"/>
            </a:pPr>
            <a:r>
              <a:rPr lang="en-US" sz="2400" b="0" i="0" u="sng" strike="noStrike" dirty="0">
                <a:solidFill>
                  <a:srgbClr val="FF0000"/>
                </a:solidFill>
                <a:effectLst/>
                <a:latin typeface="Calibri" panose="020F0502020204030204" pitchFamily="34" charset="0"/>
                <a:cs typeface="Calibri" panose="020F0502020204030204" pitchFamily="34" charset="0"/>
              </a:rPr>
              <a:t>These forms, as well as the Sexual Harassment Prevention Training Certificate, when appropriate, must be submitted before a Consultant will be paid by the College.</a:t>
            </a:r>
            <a:endParaRPr lang="en-US" sz="2400" b="0" i="0" u="none" strike="noStrike" dirty="0">
              <a:solidFill>
                <a:srgbClr val="FF0000"/>
              </a:solidFill>
              <a:effectLst/>
              <a:latin typeface="Calibri" panose="020F0502020204030204" pitchFamily="34" charset="0"/>
              <a:cs typeface="Calibri" panose="020F0502020204030204" pitchFamily="34" charset="0"/>
            </a:endParaRPr>
          </a:p>
          <a:p>
            <a:endParaRPr lang="en-US" dirty="0"/>
          </a:p>
        </p:txBody>
      </p:sp>
    </p:spTree>
    <p:extLst>
      <p:ext uri="{BB962C8B-B14F-4D97-AF65-F5344CB8AC3E}">
        <p14:creationId xmlns:p14="http://schemas.microsoft.com/office/powerpoint/2010/main" val="36106481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E9C56-4CBB-4A77-A9ED-37DB7EC379B1}"/>
              </a:ext>
            </a:extLst>
          </p:cNvPr>
          <p:cNvSpPr>
            <a:spLocks noGrp="1"/>
          </p:cNvSpPr>
          <p:nvPr>
            <p:ph type="title"/>
          </p:nvPr>
        </p:nvSpPr>
        <p:spPr/>
        <p:txBody>
          <a:bodyPr>
            <a:normAutofit fontScale="90000"/>
          </a:bodyPr>
          <a:lstStyle/>
          <a:p>
            <a:pPr algn="ctr"/>
            <a:br>
              <a:rPr lang="en-US" dirty="0"/>
            </a:br>
            <a:r>
              <a:rPr lang="en-US" sz="3600" i="0" u="none" strike="noStrike" dirty="0">
                <a:effectLst/>
                <a:latin typeface="+mn-lt"/>
              </a:rPr>
              <a:t>Frequently encountered contract-related Issues </a:t>
            </a:r>
            <a:endParaRPr lang="en-US" sz="3600" dirty="0">
              <a:latin typeface="+mn-lt"/>
            </a:endParaRPr>
          </a:p>
        </p:txBody>
      </p:sp>
      <p:sp>
        <p:nvSpPr>
          <p:cNvPr id="3" name="Content Placeholder 2">
            <a:extLst>
              <a:ext uri="{FF2B5EF4-FFF2-40B4-BE49-F238E27FC236}">
                <a16:creationId xmlns:a16="http://schemas.microsoft.com/office/drawing/2014/main" id="{7C8AD73D-5ED0-4797-B9AB-C91F20B9CF8D}"/>
              </a:ext>
            </a:extLst>
          </p:cNvPr>
          <p:cNvSpPr>
            <a:spLocks noGrp="1"/>
          </p:cNvSpPr>
          <p:nvPr>
            <p:ph idx="1"/>
          </p:nvPr>
        </p:nvSpPr>
        <p:spPr/>
        <p:txBody>
          <a:bodyPr>
            <a:normAutofit/>
          </a:bodyPr>
          <a:lstStyle/>
          <a:p>
            <a:pPr marL="0" indent="0" rtl="0">
              <a:spcBef>
                <a:spcPts val="0"/>
              </a:spcBef>
              <a:spcAft>
                <a:spcPts val="800"/>
              </a:spcAft>
              <a:buNone/>
            </a:pPr>
            <a:r>
              <a:rPr lang="en-US" sz="2400" b="1" i="0" u="none" strike="noStrike" dirty="0">
                <a:solidFill>
                  <a:srgbClr val="000000"/>
                </a:solidFill>
                <a:effectLst/>
                <a:latin typeface="Calibri" panose="020F0502020204030204" pitchFamily="34" charset="0"/>
              </a:rPr>
              <a:t>INSURANCE</a:t>
            </a:r>
            <a:r>
              <a:rPr lang="en-US" sz="2000" b="1" i="0" u="none" strike="noStrike" dirty="0">
                <a:solidFill>
                  <a:srgbClr val="000000"/>
                </a:solidFill>
                <a:effectLst/>
                <a:latin typeface="Calibri" panose="020F0502020204030204" pitchFamily="34" charset="0"/>
              </a:rPr>
              <a:t> </a:t>
            </a:r>
            <a:r>
              <a:rPr lang="en-US" sz="2000" b="0" i="0" u="none" strike="noStrike" dirty="0">
                <a:effectLst/>
                <a:latin typeface="Calibri" panose="020F0502020204030204" pitchFamily="34" charset="0"/>
                <a:hlinkClick r:id="rId2">
                  <a:extLst>
                    <a:ext uri="{A12FA001-AC4F-418D-AE19-62706E023703}">
                      <ahyp:hlinkClr xmlns:ahyp="http://schemas.microsoft.com/office/drawing/2018/hyperlinkcolor" val="tx"/>
                    </a:ext>
                  </a:extLst>
                </a:hlinkClick>
              </a:rPr>
              <a:t>https://www.tc.columbia.edu/controller/risk-management/insurance/</a:t>
            </a:r>
            <a:endParaRPr lang="en-US" sz="2000" b="0" dirty="0">
              <a:effectLst/>
            </a:endParaRPr>
          </a:p>
          <a:p>
            <a:pPr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TC’s insurance requirements are attached to most TC contract templates </a:t>
            </a:r>
          </a:p>
          <a:p>
            <a:pPr fontAlgn="base">
              <a:spcBef>
                <a:spcPts val="0"/>
              </a:spcBef>
            </a:pPr>
            <a:r>
              <a:rPr lang="en-US" sz="2000" b="0" i="0" u="none" strike="noStrike" dirty="0">
                <a:solidFill>
                  <a:srgbClr val="000000"/>
                </a:solidFill>
                <a:effectLst/>
                <a:latin typeface="Calibri" panose="020F0502020204030204" pitchFamily="34" charset="0"/>
              </a:rPr>
              <a:t>Discuss insurance immediately </a:t>
            </a:r>
            <a:endParaRPr lang="en-US" sz="2000" b="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sz="2000" b="0" i="0" u="none" strike="noStrike" dirty="0">
                <a:solidFill>
                  <a:srgbClr val="FF0000"/>
                </a:solidFill>
                <a:effectLst/>
                <a:latin typeface="Calibri" panose="020F0502020204030204" pitchFamily="34" charset="0"/>
              </a:rPr>
              <a:t>Get Certificate of Insurance from the vendor</a:t>
            </a:r>
            <a:endParaRPr lang="en-US" sz="2000" b="0" i="0" u="none" strike="noStrike" dirty="0">
              <a:solidFill>
                <a:srgbClr val="FF0000"/>
              </a:solidFill>
              <a:effectLst/>
              <a:latin typeface="Noto Sans Symbols"/>
            </a:endParaRPr>
          </a:p>
          <a:p>
            <a:pPr rtl="0" fontAlgn="base">
              <a:spcBef>
                <a:spcPts val="0"/>
              </a:spcBef>
              <a:spcAft>
                <a:spcPts val="0"/>
              </a:spcAft>
              <a:buFont typeface="Arial" panose="020B0604020202020204" pitchFamily="34" charset="0"/>
              <a:buChar char="•"/>
            </a:pPr>
            <a:r>
              <a:rPr lang="en-US" sz="2000" dirty="0">
                <a:solidFill>
                  <a:srgbClr val="000000"/>
                </a:solidFill>
                <a:latin typeface="Calibri" panose="020F0502020204030204" pitchFamily="34" charset="0"/>
              </a:rPr>
              <a:t>Types of required insurance coverage is</a:t>
            </a:r>
            <a:r>
              <a:rPr lang="en-US" sz="2000" b="0" i="0" u="none" strike="noStrike" dirty="0">
                <a:solidFill>
                  <a:srgbClr val="000000"/>
                </a:solidFill>
                <a:effectLst/>
                <a:latin typeface="Calibri" panose="020F0502020204030204" pitchFamily="34" charset="0"/>
              </a:rPr>
              <a:t> service based/dependent upon the work vendor is providing</a:t>
            </a:r>
            <a:endParaRPr lang="en-US" sz="2000" b="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sz="2000" dirty="0">
                <a:solidFill>
                  <a:srgbClr val="000000"/>
                </a:solidFill>
                <a:latin typeface="Calibri" panose="020F0502020204030204" pitchFamily="34" charset="0"/>
              </a:rPr>
              <a:t>Vendor’s</a:t>
            </a:r>
            <a:r>
              <a:rPr lang="en-US" sz="2000" b="0" i="0" u="none" strike="noStrike" dirty="0">
                <a:solidFill>
                  <a:srgbClr val="000000"/>
                </a:solidFill>
                <a:effectLst/>
                <a:latin typeface="Calibri" panose="020F0502020204030204" pitchFamily="34" charset="0"/>
              </a:rPr>
              <a:t> insurance limits must meet TC’s requirements</a:t>
            </a:r>
            <a:endParaRPr lang="en-US" sz="2000" b="0" i="0" u="none" strike="noStrike" dirty="0">
              <a:solidFill>
                <a:srgbClr val="000000"/>
              </a:solidFill>
              <a:effectLst/>
              <a:latin typeface="Noto Sans Symbols"/>
            </a:endParaRPr>
          </a:p>
          <a:p>
            <a:pPr rtl="0" fontAlgn="base">
              <a:spcBef>
                <a:spcPts val="0"/>
              </a:spcBef>
              <a:spcAft>
                <a:spcPts val="80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If vendor requests TC’s Certificate of Insurance, contact TC Risk Manager/Controller</a:t>
            </a:r>
          </a:p>
          <a:p>
            <a:pPr rtl="0" fontAlgn="base">
              <a:spcBef>
                <a:spcPts val="0"/>
              </a:spcBef>
              <a:spcAft>
                <a:spcPts val="800"/>
              </a:spcAft>
              <a:buFont typeface="Arial" panose="020B0604020202020204" pitchFamily="34" charset="0"/>
              <a:buChar char="•"/>
            </a:pPr>
            <a:endParaRPr lang="en-US" sz="2000" b="0" i="0" u="none" strike="noStrike" dirty="0">
              <a:solidFill>
                <a:srgbClr val="000000"/>
              </a:solidFill>
              <a:effectLst/>
              <a:latin typeface="Noto Sans Symbols"/>
            </a:endParaRPr>
          </a:p>
          <a:p>
            <a:pPr marL="0" indent="0" rtl="0">
              <a:spcBef>
                <a:spcPts val="0"/>
              </a:spcBef>
              <a:spcAft>
                <a:spcPts val="800"/>
              </a:spcAft>
              <a:buNone/>
            </a:pPr>
            <a:r>
              <a:rPr lang="en-US" sz="2400" b="1" i="0" u="none" strike="noStrike" dirty="0">
                <a:solidFill>
                  <a:srgbClr val="000000"/>
                </a:solidFill>
                <a:effectLst/>
                <a:latin typeface="Calibri" panose="020F0502020204030204" pitchFamily="34" charset="0"/>
              </a:rPr>
              <a:t>INTELLECTUAL PROPERTY RIGHTS</a:t>
            </a:r>
            <a:endParaRPr lang="en-US" sz="2400" b="0" dirty="0">
              <a:effectLst/>
            </a:endParaRPr>
          </a:p>
          <a:p>
            <a:pPr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TC retains copyright</a:t>
            </a:r>
            <a:endParaRPr lang="en-US" sz="2000" b="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Grantor or contractor requires IP</a:t>
            </a:r>
            <a:endParaRPr lang="en-US" sz="2000" b="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Contract request for alternative IP </a:t>
            </a:r>
            <a:endParaRPr lang="en-US" sz="2000" b="0" i="0" u="none" strike="noStrike" dirty="0">
              <a:solidFill>
                <a:srgbClr val="000000"/>
              </a:solidFill>
              <a:effectLst/>
              <a:latin typeface="Noto Sans Symbols"/>
            </a:endParaRPr>
          </a:p>
          <a:p>
            <a:pPr rtl="0" fontAlgn="base">
              <a:spcBef>
                <a:spcPts val="0"/>
              </a:spcBef>
              <a:spcAft>
                <a:spcPts val="80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The grant agreement provides or lacks specificity around the IP</a:t>
            </a:r>
            <a:endParaRPr lang="en-US" sz="2000" b="0" i="0" u="none" strike="noStrike" dirty="0">
              <a:solidFill>
                <a:srgbClr val="000000"/>
              </a:solidFill>
              <a:effectLst/>
              <a:latin typeface="Noto Sans Symbols"/>
            </a:endParaRPr>
          </a:p>
          <a:p>
            <a:endParaRPr lang="en-US" dirty="0"/>
          </a:p>
        </p:txBody>
      </p:sp>
    </p:spTree>
    <p:extLst>
      <p:ext uri="{BB962C8B-B14F-4D97-AF65-F5344CB8AC3E}">
        <p14:creationId xmlns:p14="http://schemas.microsoft.com/office/powerpoint/2010/main" val="23220169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4A638-2FEA-4413-B53A-B11E77ED6FBF}"/>
              </a:ext>
            </a:extLst>
          </p:cNvPr>
          <p:cNvSpPr>
            <a:spLocks noGrp="1"/>
          </p:cNvSpPr>
          <p:nvPr>
            <p:ph type="title"/>
          </p:nvPr>
        </p:nvSpPr>
        <p:spPr/>
        <p:txBody>
          <a:bodyPr>
            <a:normAutofit/>
          </a:bodyPr>
          <a:lstStyle/>
          <a:p>
            <a:pPr algn="ctr"/>
            <a:r>
              <a:rPr lang="en-US" sz="3200" i="0" u="none" strike="noStrike" dirty="0">
                <a:effectLst/>
                <a:latin typeface="+mn-lt"/>
              </a:rPr>
              <a:t>Frequently encountered contract-related Issues</a:t>
            </a:r>
            <a:endParaRPr lang="en-US" sz="3200" dirty="0"/>
          </a:p>
        </p:txBody>
      </p:sp>
      <p:sp>
        <p:nvSpPr>
          <p:cNvPr id="3" name="Content Placeholder 2">
            <a:extLst>
              <a:ext uri="{FF2B5EF4-FFF2-40B4-BE49-F238E27FC236}">
                <a16:creationId xmlns:a16="http://schemas.microsoft.com/office/drawing/2014/main" id="{A53077CA-45CB-4883-B82F-4922E935626D}"/>
              </a:ext>
            </a:extLst>
          </p:cNvPr>
          <p:cNvSpPr>
            <a:spLocks noGrp="1"/>
          </p:cNvSpPr>
          <p:nvPr>
            <p:ph idx="1"/>
          </p:nvPr>
        </p:nvSpPr>
        <p:spPr/>
        <p:txBody>
          <a:bodyPr>
            <a:normAutofit fontScale="92500" lnSpcReduction="10000"/>
          </a:bodyPr>
          <a:lstStyle/>
          <a:p>
            <a:pPr marL="0" indent="0" rtl="0">
              <a:spcBef>
                <a:spcPts val="0"/>
              </a:spcBef>
              <a:spcAft>
                <a:spcPts val="800"/>
              </a:spcAft>
              <a:buNone/>
            </a:pPr>
            <a:r>
              <a:rPr lang="en-US" sz="2800" b="1" i="0" u="none" strike="noStrike" dirty="0">
                <a:solidFill>
                  <a:srgbClr val="000000"/>
                </a:solidFill>
                <a:effectLst/>
                <a:latin typeface="Calibri" panose="020F0502020204030204" pitchFamily="34" charset="0"/>
              </a:rPr>
              <a:t>DATA SECURITY</a:t>
            </a:r>
            <a:endParaRPr lang="en-US" b="0" dirty="0">
              <a:effectLst/>
            </a:endParaRP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Must consider TC’s obligations under FERPA, HIPAA (only applicable in limited circumstances), NDA or confidentiality provision when contracting </a:t>
            </a:r>
            <a:endParaRPr lang="en-US" sz="2800" b="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dirty="0">
                <a:solidFill>
                  <a:srgbClr val="000000"/>
                </a:solidFill>
                <a:latin typeface="Calibri" panose="020F0502020204030204" pitchFamily="34" charset="0"/>
              </a:rPr>
              <a:t>C</a:t>
            </a:r>
            <a:r>
              <a:rPr lang="en-US" sz="2800" b="0" i="0" u="none" strike="noStrike" dirty="0">
                <a:solidFill>
                  <a:srgbClr val="000000"/>
                </a:solidFill>
                <a:effectLst/>
                <a:latin typeface="Calibri" panose="020F0502020204030204" pitchFamily="34" charset="0"/>
              </a:rPr>
              <a:t>onsultant’s obligations to TC flow down to any subcontractors; Consultant is responsible for their compliance</a:t>
            </a:r>
            <a:endParaRPr lang="en-US" sz="2800" b="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Consultant’s use of data must be limited to the purpose of contract</a:t>
            </a:r>
            <a:endParaRPr lang="en-US" sz="2800" b="0" i="0" u="none" strike="noStrike" dirty="0">
              <a:solidFill>
                <a:srgbClr val="000000"/>
              </a:solidFill>
              <a:effectLst/>
              <a:latin typeface="Noto Sans Symbols"/>
            </a:endParaRPr>
          </a:p>
          <a:p>
            <a:pPr rtl="0" fontAlgn="base">
              <a:spcBef>
                <a:spcPts val="0"/>
              </a:spcBef>
              <a:spcAft>
                <a:spcPts val="800"/>
              </a:spcAft>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TC’s Director of Information Security should be involved ASAP </a:t>
            </a:r>
          </a:p>
          <a:p>
            <a:pPr marL="0" indent="0" rtl="0">
              <a:spcBef>
                <a:spcPts val="0"/>
              </a:spcBef>
              <a:spcAft>
                <a:spcPts val="800"/>
              </a:spcAft>
              <a:buNone/>
            </a:pPr>
            <a:r>
              <a:rPr lang="en-US" sz="2800" b="1" i="0" u="none" strike="noStrike" dirty="0">
                <a:solidFill>
                  <a:srgbClr val="000000"/>
                </a:solidFill>
                <a:effectLst/>
                <a:latin typeface="Calibri" panose="020F0502020204030204" pitchFamily="34" charset="0"/>
              </a:rPr>
              <a:t>PAYMENT SCHEDULE</a:t>
            </a:r>
            <a:endParaRPr lang="en-US" b="0" dirty="0">
              <a:effectLst/>
            </a:endParaRP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Never pay in full upfront!</a:t>
            </a:r>
            <a:endParaRPr lang="en-US" sz="2800" b="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Pay upon receipt of deliverables/training sessions/services</a:t>
            </a:r>
            <a:endParaRPr lang="en-US" sz="2800" b="0" i="0" u="none" strike="noStrike" dirty="0">
              <a:solidFill>
                <a:srgbClr val="000000"/>
              </a:solidFill>
              <a:effectLst/>
              <a:latin typeface="Noto Sans Symbols"/>
            </a:endParaRPr>
          </a:p>
          <a:p>
            <a:pPr rtl="0" fontAlgn="base">
              <a:spcBef>
                <a:spcPts val="0"/>
              </a:spcBef>
              <a:spcAft>
                <a:spcPts val="800"/>
              </a:spcAft>
              <a:buFont typeface="Arial" panose="020B0604020202020204" pitchFamily="34" charset="0"/>
              <a:buChar char="•"/>
            </a:pPr>
            <a:r>
              <a:rPr lang="en-US" sz="2800" b="0" i="0" u="none" strike="noStrike" dirty="0">
                <a:solidFill>
                  <a:srgbClr val="000000"/>
                </a:solidFill>
                <a:effectLst/>
                <a:latin typeface="Calibri" panose="020F0502020204030204" pitchFamily="34" charset="0"/>
              </a:rPr>
              <a:t>Reserve/allocate an amount for final payment after contract has been satisfactorily performed</a:t>
            </a:r>
            <a:endParaRPr lang="en-US" sz="2800" b="0" i="0" u="none" strike="noStrike" dirty="0">
              <a:solidFill>
                <a:srgbClr val="000000"/>
              </a:solidFill>
              <a:effectLst/>
              <a:latin typeface="Noto Sans Symbols"/>
            </a:endParaRPr>
          </a:p>
          <a:p>
            <a:pPr rtl="0" fontAlgn="base">
              <a:spcBef>
                <a:spcPts val="0"/>
              </a:spcBef>
              <a:spcAft>
                <a:spcPts val="800"/>
              </a:spcAft>
              <a:buFont typeface="Arial" panose="020B0604020202020204" pitchFamily="34" charset="0"/>
              <a:buChar char="•"/>
            </a:pPr>
            <a:endParaRPr lang="en-US" sz="2800" b="0" i="0" u="none" strike="noStrike" dirty="0">
              <a:solidFill>
                <a:srgbClr val="000000"/>
              </a:solidFill>
              <a:effectLst/>
              <a:latin typeface="Noto Sans Symbols"/>
            </a:endParaRPr>
          </a:p>
          <a:p>
            <a:endParaRPr lang="en-US" dirty="0"/>
          </a:p>
        </p:txBody>
      </p:sp>
    </p:spTree>
    <p:extLst>
      <p:ext uri="{BB962C8B-B14F-4D97-AF65-F5344CB8AC3E}">
        <p14:creationId xmlns:p14="http://schemas.microsoft.com/office/powerpoint/2010/main" val="39296049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DFE96C-0EBE-4C09-81ED-9E7FDE4A2265}"/>
              </a:ext>
            </a:extLst>
          </p:cNvPr>
          <p:cNvSpPr>
            <a:spLocks noGrp="1"/>
          </p:cNvSpPr>
          <p:nvPr>
            <p:ph type="title"/>
          </p:nvPr>
        </p:nvSpPr>
        <p:spPr/>
        <p:txBody>
          <a:bodyPr>
            <a:normAutofit fontScale="90000"/>
          </a:bodyPr>
          <a:lstStyle/>
          <a:p>
            <a:pPr algn="ctr"/>
            <a:r>
              <a:rPr lang="en-US" sz="3600" i="0" u="none" strike="noStrike" dirty="0">
                <a:effectLst/>
              </a:rPr>
              <a:t>Frequently encountered contract-related Issues</a:t>
            </a:r>
            <a:endParaRPr lang="en-US" sz="3600" dirty="0"/>
          </a:p>
        </p:txBody>
      </p:sp>
      <p:sp>
        <p:nvSpPr>
          <p:cNvPr id="3" name="Content Placeholder 2">
            <a:extLst>
              <a:ext uri="{FF2B5EF4-FFF2-40B4-BE49-F238E27FC236}">
                <a16:creationId xmlns:a16="http://schemas.microsoft.com/office/drawing/2014/main" id="{C8B6CC5A-6E89-4DC7-A35E-BC26D6422C3A}"/>
              </a:ext>
            </a:extLst>
          </p:cNvPr>
          <p:cNvSpPr>
            <a:spLocks noGrp="1"/>
          </p:cNvSpPr>
          <p:nvPr>
            <p:ph idx="1"/>
          </p:nvPr>
        </p:nvSpPr>
        <p:spPr/>
        <p:txBody>
          <a:bodyPr>
            <a:normAutofit lnSpcReduction="10000"/>
          </a:bodyPr>
          <a:lstStyle/>
          <a:p>
            <a:pPr marL="0" indent="0" rtl="0">
              <a:spcBef>
                <a:spcPts val="0"/>
              </a:spcBef>
              <a:spcAft>
                <a:spcPts val="800"/>
              </a:spcAft>
              <a:buNone/>
            </a:pPr>
            <a:r>
              <a:rPr lang="en-US" sz="2400" b="1" i="0" u="none" strike="noStrike" dirty="0">
                <a:solidFill>
                  <a:srgbClr val="000000"/>
                </a:solidFill>
                <a:effectLst/>
                <a:latin typeface="Calibri" panose="020F0502020204030204" pitchFamily="34" charset="0"/>
              </a:rPr>
              <a:t>BIDDING</a:t>
            </a:r>
            <a:endParaRPr lang="en-US" sz="2400" b="0" dirty="0">
              <a:effectLst/>
            </a:endParaRPr>
          </a:p>
          <a:p>
            <a:pPr rtl="0" fontAlgn="base">
              <a:spcBef>
                <a:spcPts val="0"/>
              </a:spcBef>
              <a:spcAft>
                <a:spcPts val="80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The bidding process outlined in the </a:t>
            </a:r>
            <a:r>
              <a:rPr lang="en-US" sz="2000" b="0" i="0" strike="noStrike" dirty="0">
                <a:solidFill>
                  <a:schemeClr val="tx1"/>
                </a:solidFill>
                <a:effectLst/>
                <a:latin typeface="Calibri" panose="020F0502020204030204" pitchFamily="34" charset="0"/>
              </a:rPr>
              <a:t>Teachers College Procurement Policy </a:t>
            </a:r>
            <a:r>
              <a:rPr lang="en-US" sz="2000" b="0" i="0" u="sng" strike="noStrike" dirty="0">
                <a:solidFill>
                  <a:schemeClr val="tx2"/>
                </a:solidFill>
                <a:effectLst/>
                <a:latin typeface="Calibri" panose="020F0502020204030204" pitchFamily="34" charset="0"/>
                <a:hlinkClick r:id="rId2">
                  <a:extLst>
                    <a:ext uri="{A12FA001-AC4F-418D-AE19-62706E023703}">
                      <ahyp:hlinkClr xmlns:ahyp="http://schemas.microsoft.com/office/drawing/2018/hyperlinkcolor" val="tx"/>
                    </a:ext>
                  </a:extLst>
                </a:hlinkClick>
              </a:rPr>
              <a:t> </a:t>
            </a:r>
            <a:r>
              <a:rPr lang="en-US" sz="2000" b="0" i="0" strike="noStrike" dirty="0">
                <a:solidFill>
                  <a:schemeClr val="tx2"/>
                </a:solidFill>
                <a:effectLst/>
                <a:latin typeface="Calibri" panose="020F0502020204030204" pitchFamily="34" charset="0"/>
              </a:rPr>
              <a:t> </a:t>
            </a:r>
          </a:p>
          <a:p>
            <a:pPr marL="0" indent="0" rtl="0" fontAlgn="base">
              <a:spcBef>
                <a:spcPts val="0"/>
              </a:spcBef>
              <a:spcAft>
                <a:spcPts val="800"/>
              </a:spcAft>
              <a:buNone/>
            </a:pPr>
            <a:r>
              <a:rPr lang="en-US" sz="1800" dirty="0">
                <a:solidFill>
                  <a:schemeClr val="tx2"/>
                </a:solidFill>
                <a:latin typeface="Calibri" panose="020F0502020204030204" pitchFamily="34" charset="0"/>
                <a:hlinkClick r:id="rId3"/>
              </a:rPr>
              <a:t>https://tccolumbia.navexone.com/content/dotNet/documents/?docid=94&amp;app=pt&amp;source=browse&amp;public=true</a:t>
            </a:r>
            <a:endParaRPr lang="en-US" sz="1800" dirty="0">
              <a:solidFill>
                <a:schemeClr val="tx2"/>
              </a:solidFill>
              <a:latin typeface="Calibri" panose="020F0502020204030204" pitchFamily="34" charset="0"/>
            </a:endParaRPr>
          </a:p>
          <a:p>
            <a:pPr marL="0" indent="0" rtl="0" fontAlgn="base">
              <a:spcBef>
                <a:spcPts val="0"/>
              </a:spcBef>
              <a:spcAft>
                <a:spcPts val="800"/>
              </a:spcAft>
              <a:buNone/>
            </a:pPr>
            <a:r>
              <a:rPr lang="en-US" sz="2000" b="1" i="0" strike="noStrike" dirty="0">
                <a:solidFill>
                  <a:srgbClr val="FF0000"/>
                </a:solidFill>
                <a:effectLst/>
                <a:latin typeface="Calibri" panose="020F0502020204030204" pitchFamily="34" charset="0"/>
              </a:rPr>
              <a:t>must be followed if the value of the contract is greater than $5,000 </a:t>
            </a:r>
            <a:endParaRPr lang="en-US" sz="2000" b="1" i="0" strike="noStrike" dirty="0">
              <a:solidFill>
                <a:srgbClr val="FF0000"/>
              </a:solidFill>
              <a:effectLst/>
              <a:latin typeface="Noto Sans Symbols"/>
            </a:endParaRPr>
          </a:p>
          <a:p>
            <a:pPr rtl="0" fontAlgn="base">
              <a:spcBef>
                <a:spcPts val="0"/>
              </a:spcBef>
              <a:spcAft>
                <a:spcPts val="80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When using Federal funds or Non-Federal funds to purchase Goods or Services over </a:t>
            </a:r>
            <a:r>
              <a:rPr lang="en-US" sz="2000" b="0" i="0" u="none" strike="noStrike" dirty="0">
                <a:solidFill>
                  <a:srgbClr val="FF0000"/>
                </a:solidFill>
                <a:effectLst/>
                <a:latin typeface="Calibri" panose="020F0502020204030204" pitchFamily="34" charset="0"/>
              </a:rPr>
              <a:t>$5,000</a:t>
            </a:r>
            <a:r>
              <a:rPr lang="en-US" sz="2000" b="0" i="0" u="none" strike="noStrike" dirty="0">
                <a:solidFill>
                  <a:srgbClr val="000000"/>
                </a:solidFill>
                <a:effectLst/>
                <a:latin typeface="Calibri" panose="020F0502020204030204" pitchFamily="34" charset="0"/>
              </a:rPr>
              <a:t>, two bids are required.</a:t>
            </a:r>
            <a:endParaRPr lang="en-US" sz="2000" b="0" i="0" u="none" strike="noStrike" dirty="0">
              <a:solidFill>
                <a:srgbClr val="000000"/>
              </a:solidFill>
              <a:effectLst/>
              <a:latin typeface="Noto Sans Symbols"/>
            </a:endParaRPr>
          </a:p>
          <a:p>
            <a:pPr marL="0" indent="0" rtl="0">
              <a:spcBef>
                <a:spcPts val="0"/>
              </a:spcBef>
              <a:spcAft>
                <a:spcPts val="800"/>
              </a:spcAft>
              <a:buNone/>
            </a:pPr>
            <a:r>
              <a:rPr lang="en-US" sz="2400" b="1" i="0" u="none" strike="noStrike" dirty="0">
                <a:solidFill>
                  <a:srgbClr val="000000"/>
                </a:solidFill>
                <a:effectLst/>
                <a:latin typeface="Calibri" panose="020F0502020204030204" pitchFamily="34" charset="0"/>
              </a:rPr>
              <a:t>GRANTS</a:t>
            </a:r>
            <a:endParaRPr lang="en-US" sz="2400" b="0" dirty="0">
              <a:effectLst/>
            </a:endParaRPr>
          </a:p>
          <a:p>
            <a:pPr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Always inform OGC if a grant is involved in a contract </a:t>
            </a:r>
          </a:p>
          <a:p>
            <a:pPr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OSP must be involved </a:t>
            </a:r>
            <a:r>
              <a:rPr lang="en-US" sz="2000" b="0" i="0" u="none" strike="noStrike" dirty="0">
                <a:solidFill>
                  <a:schemeClr val="tx2"/>
                </a:solidFill>
                <a:effectLst/>
                <a:latin typeface="Calibri" panose="020F0502020204030204" pitchFamily="34" charset="0"/>
                <a:hlinkClick r:id="rId4">
                  <a:extLst>
                    <a:ext uri="{A12FA001-AC4F-418D-AE19-62706E023703}">
                      <ahyp:hlinkClr xmlns:ahyp="http://schemas.microsoft.com/office/drawing/2018/hyperlinkcolor" val="tx"/>
                    </a:ext>
                  </a:extLst>
                </a:hlinkClick>
              </a:rPr>
              <a:t>https://www.tc.columbia.edu/office-of-sponsored-programs/who-to-contact/</a:t>
            </a:r>
            <a:endParaRPr lang="en-US" sz="2000" b="0" i="0" u="none" strike="noStrike" dirty="0">
              <a:solidFill>
                <a:schemeClr val="tx2"/>
              </a:solidFill>
              <a:effectLst/>
              <a:latin typeface="Calibri" panose="020F0502020204030204" pitchFamily="34" charset="0"/>
            </a:endParaRPr>
          </a:p>
          <a:p>
            <a:pPr rtl="0" fontAlgn="base">
              <a:spcBef>
                <a:spcPts val="0"/>
              </a:spcBef>
              <a:spcAft>
                <a:spcPts val="0"/>
              </a:spcAft>
              <a:buFont typeface="Arial" panose="020B0604020202020204" pitchFamily="34" charset="0"/>
              <a:buChar char="•"/>
            </a:pPr>
            <a:r>
              <a:rPr lang="en-US" sz="2000" b="0" i="0" u="none" strike="noStrike" dirty="0">
                <a:solidFill>
                  <a:srgbClr val="000000"/>
                </a:solidFill>
                <a:effectLst/>
                <a:latin typeface="Calibri" panose="020F0502020204030204" pitchFamily="34" charset="0"/>
              </a:rPr>
              <a:t>OSP reviews the grant contract and budget</a:t>
            </a:r>
            <a:r>
              <a:rPr lang="en-US" sz="2000" b="0" i="0" u="none" strike="noStrike" dirty="0">
                <a:solidFill>
                  <a:srgbClr val="222222"/>
                </a:solidFill>
                <a:effectLst/>
                <a:latin typeface="Calibri" panose="020F0502020204030204" pitchFamily="34" charset="0"/>
              </a:rPr>
              <a:t>. Please contact your department's administrator at the Office of Sponsored Programs. OSP will assist at each stage of the award life cycle, including proposal preparation, submission and tracking, and post-award management.</a:t>
            </a:r>
          </a:p>
          <a:p>
            <a:pPr marL="0" indent="0">
              <a:buNone/>
            </a:pPr>
            <a:r>
              <a:rPr lang="en-US" sz="2000" dirty="0">
                <a:solidFill>
                  <a:schemeClr val="tx2"/>
                </a:solidFill>
              </a:rPr>
              <a:t> </a:t>
            </a:r>
          </a:p>
        </p:txBody>
      </p:sp>
    </p:spTree>
    <p:extLst>
      <p:ext uri="{BB962C8B-B14F-4D97-AF65-F5344CB8AC3E}">
        <p14:creationId xmlns:p14="http://schemas.microsoft.com/office/powerpoint/2010/main" val="42813621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D172F8-37A2-4C6D-9797-40532298E54E}"/>
              </a:ext>
            </a:extLst>
          </p:cNvPr>
          <p:cNvSpPr>
            <a:spLocks noGrp="1"/>
          </p:cNvSpPr>
          <p:nvPr>
            <p:ph type="title"/>
          </p:nvPr>
        </p:nvSpPr>
        <p:spPr/>
        <p:txBody>
          <a:bodyPr>
            <a:normAutofit fontScale="90000"/>
          </a:bodyPr>
          <a:lstStyle/>
          <a:p>
            <a:pPr algn="ctr"/>
            <a:r>
              <a:rPr lang="en-US" sz="3600" i="0" u="none" strike="noStrike" dirty="0">
                <a:effectLst/>
              </a:rPr>
              <a:t>Frequently encountered contract-related Issues</a:t>
            </a:r>
            <a:endParaRPr lang="en-US" sz="3600" dirty="0"/>
          </a:p>
        </p:txBody>
      </p:sp>
      <p:sp>
        <p:nvSpPr>
          <p:cNvPr id="3" name="Content Placeholder 2">
            <a:extLst>
              <a:ext uri="{FF2B5EF4-FFF2-40B4-BE49-F238E27FC236}">
                <a16:creationId xmlns:a16="http://schemas.microsoft.com/office/drawing/2014/main" id="{F36755E0-0299-4E8D-BF76-615CB9A0B16F}"/>
              </a:ext>
            </a:extLst>
          </p:cNvPr>
          <p:cNvSpPr>
            <a:spLocks noGrp="1"/>
          </p:cNvSpPr>
          <p:nvPr>
            <p:ph idx="1"/>
          </p:nvPr>
        </p:nvSpPr>
        <p:spPr>
          <a:xfrm>
            <a:off x="261257" y="1232899"/>
            <a:ext cx="11669486" cy="4578939"/>
          </a:xfrm>
        </p:spPr>
        <p:txBody>
          <a:bodyPr>
            <a:normAutofit fontScale="25000" lnSpcReduction="20000"/>
          </a:bodyPr>
          <a:lstStyle/>
          <a:p>
            <a:pPr marL="0" indent="0" rtl="0">
              <a:spcBef>
                <a:spcPts val="0"/>
              </a:spcBef>
              <a:spcAft>
                <a:spcPts val="800"/>
              </a:spcAft>
              <a:buNone/>
            </a:pPr>
            <a:r>
              <a:rPr lang="en-US" sz="8000" b="1" i="0" u="none" strike="noStrike" dirty="0">
                <a:solidFill>
                  <a:srgbClr val="000000"/>
                </a:solidFill>
                <a:effectLst/>
                <a:latin typeface="Calibri" panose="020F0502020204030204" pitchFamily="34" charset="0"/>
              </a:rPr>
              <a:t>CONTRACTING WITH FOREIGN NATIONALS/ENTITIES</a:t>
            </a:r>
            <a:endParaRPr lang="en-US" sz="8000" b="0" dirty="0">
              <a:effectLst/>
            </a:endParaRPr>
          </a:p>
          <a:p>
            <a:pPr fontAlgn="base">
              <a:spcBef>
                <a:spcPts val="0"/>
              </a:spcBef>
            </a:pPr>
            <a:r>
              <a:rPr lang="en-US" sz="7200" dirty="0">
                <a:solidFill>
                  <a:srgbClr val="000000"/>
                </a:solidFill>
                <a:latin typeface="Calibri" panose="020F0502020204030204" pitchFamily="34" charset="0"/>
              </a:rPr>
              <a:t>International MOUs – please check with the Office of Global Engagement for additional requirements </a:t>
            </a:r>
            <a:endParaRPr lang="en-US" sz="7200" dirty="0">
              <a:solidFill>
                <a:srgbClr val="000000"/>
              </a:solidFill>
              <a:latin typeface="Noto Sans Symbols"/>
            </a:endParaRPr>
          </a:p>
          <a:p>
            <a:pPr rtl="0" fontAlgn="base">
              <a:spcBef>
                <a:spcPts val="0"/>
              </a:spcBef>
              <a:spcAft>
                <a:spcPts val="0"/>
              </a:spcAft>
              <a:buFont typeface="Arial" panose="020B0604020202020204" pitchFamily="34" charset="0"/>
              <a:buChar char="•"/>
            </a:pPr>
            <a:r>
              <a:rPr lang="en-US" sz="7200" b="0" i="0" u="none" strike="noStrike" dirty="0">
                <a:solidFill>
                  <a:srgbClr val="000000"/>
                </a:solidFill>
                <a:effectLst/>
                <a:latin typeface="Calibri" panose="020F0502020204030204" pitchFamily="34" charset="0"/>
              </a:rPr>
              <a:t>IRS W-8BEN or W-8BEN-E is required for vendor registration</a:t>
            </a:r>
            <a:endParaRPr lang="en-US" sz="7200" b="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sz="7200" b="0" i="0" u="none" strike="noStrike" dirty="0">
                <a:solidFill>
                  <a:srgbClr val="000000"/>
                </a:solidFill>
                <a:effectLst/>
                <a:latin typeface="Calibri" panose="020F0502020204030204" pitchFamily="34" charset="0"/>
              </a:rPr>
              <a:t>Honoraria - requires extensive document review; </a:t>
            </a:r>
            <a:r>
              <a:rPr lang="en-US" sz="7200" dirty="0">
                <a:solidFill>
                  <a:srgbClr val="000000"/>
                </a:solidFill>
                <a:latin typeface="Calibri" panose="020F0502020204030204" pitchFamily="34" charset="0"/>
              </a:rPr>
              <a:t>C</a:t>
            </a:r>
            <a:r>
              <a:rPr lang="en-US" sz="7200" b="0" i="0" u="none" strike="noStrike" dirty="0">
                <a:solidFill>
                  <a:srgbClr val="000000"/>
                </a:solidFill>
                <a:effectLst/>
                <a:latin typeface="Calibri" panose="020F0502020204030204" pitchFamily="34" charset="0"/>
              </a:rPr>
              <a:t>ontact Viktoria </a:t>
            </a:r>
            <a:r>
              <a:rPr lang="en-US" sz="7200" b="0" i="0" u="none" strike="noStrike" dirty="0" err="1">
                <a:solidFill>
                  <a:srgbClr val="000000"/>
                </a:solidFill>
                <a:effectLst/>
                <a:latin typeface="Calibri" panose="020F0502020204030204" pitchFamily="34" charset="0"/>
              </a:rPr>
              <a:t>Potapova</a:t>
            </a:r>
            <a:r>
              <a:rPr lang="en-US" sz="7200" b="0" i="0" u="none" strike="noStrike" dirty="0">
                <a:solidFill>
                  <a:srgbClr val="000000"/>
                </a:solidFill>
                <a:effectLst/>
                <a:latin typeface="Calibri" panose="020F0502020204030204" pitchFamily="34" charset="0"/>
              </a:rPr>
              <a:t> at ext. 6637 or </a:t>
            </a:r>
            <a:r>
              <a:rPr lang="en-US" sz="7200" b="0" i="0" u="sng" strike="noStrike" dirty="0">
                <a:solidFill>
                  <a:schemeClr val="tx2"/>
                </a:solidFill>
                <a:effectLst/>
                <a:latin typeface="Calibri" panose="020F0502020204030204" pitchFamily="34" charset="0"/>
                <a:hlinkClick r:id="rId2">
                  <a:extLst>
                    <a:ext uri="{A12FA001-AC4F-418D-AE19-62706E023703}">
                      <ahyp:hlinkClr xmlns:ahyp="http://schemas.microsoft.com/office/drawing/2018/hyperlinkcolor" val="tx"/>
                    </a:ext>
                  </a:extLst>
                </a:hlinkClick>
              </a:rPr>
              <a:t>potapova@tc.edu</a:t>
            </a:r>
            <a:endParaRPr lang="en-US" sz="7200" b="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sz="7200" b="0" i="0" u="none" strike="noStrike" dirty="0">
                <a:solidFill>
                  <a:srgbClr val="000000"/>
                </a:solidFill>
                <a:effectLst/>
                <a:latin typeface="Calibri" panose="020F0502020204030204" pitchFamily="34" charset="0"/>
              </a:rPr>
              <a:t>Work done overseas - must be specified in Scope of Work</a:t>
            </a:r>
          </a:p>
          <a:p>
            <a:pPr rtl="0" fontAlgn="base">
              <a:spcBef>
                <a:spcPts val="0"/>
              </a:spcBef>
              <a:spcAft>
                <a:spcPts val="0"/>
              </a:spcAft>
              <a:buFont typeface="Arial" panose="020B0604020202020204" pitchFamily="34" charset="0"/>
              <a:buChar char="•"/>
            </a:pPr>
            <a:r>
              <a:rPr lang="en-US" sz="7200" b="0" i="0" u="none" strike="noStrike" dirty="0">
                <a:solidFill>
                  <a:srgbClr val="000000"/>
                </a:solidFill>
                <a:effectLst/>
                <a:latin typeface="Calibri" panose="020F0502020204030204" pitchFamily="34" charset="0"/>
              </a:rPr>
              <a:t>Tax clause - should be reviewed to avoid tax liability, if applicable </a:t>
            </a:r>
            <a:endParaRPr lang="en-US" sz="7200" b="0" i="0" u="none" strike="noStrike" dirty="0">
              <a:solidFill>
                <a:srgbClr val="000000"/>
              </a:solidFill>
              <a:effectLst/>
              <a:latin typeface="Noto Sans Symbols"/>
            </a:endParaRPr>
          </a:p>
          <a:p>
            <a:pPr rtl="0" fontAlgn="base">
              <a:spcBef>
                <a:spcPts val="0"/>
              </a:spcBef>
              <a:spcAft>
                <a:spcPts val="800"/>
              </a:spcAft>
              <a:buFont typeface="Arial" panose="020B0604020202020204" pitchFamily="34" charset="0"/>
              <a:buChar char="•"/>
            </a:pPr>
            <a:r>
              <a:rPr lang="en-US" sz="7200" b="0" i="0" u="none" strike="noStrike" dirty="0">
                <a:solidFill>
                  <a:srgbClr val="000000"/>
                </a:solidFill>
                <a:effectLst/>
                <a:latin typeface="Calibri" panose="020F0502020204030204" pitchFamily="34" charset="0"/>
              </a:rPr>
              <a:t>Foreign students (F1/J1 visa) - </a:t>
            </a:r>
            <a:r>
              <a:rPr lang="en-US" sz="7200" b="0" i="0" u="none" strike="noStrike" dirty="0">
                <a:solidFill>
                  <a:srgbClr val="FF0000"/>
                </a:solidFill>
                <a:effectLst/>
                <a:latin typeface="Calibri" panose="020F0502020204030204" pitchFamily="34" charset="0"/>
              </a:rPr>
              <a:t>NO CONTRACT! </a:t>
            </a:r>
            <a:r>
              <a:rPr lang="en-US" sz="7200" b="0" i="0" u="none" strike="noStrike" dirty="0">
                <a:solidFill>
                  <a:srgbClr val="000000"/>
                </a:solidFill>
                <a:effectLst/>
                <a:latin typeface="Calibri" panose="020F0502020204030204" pitchFamily="34" charset="0"/>
              </a:rPr>
              <a:t>You must contact the Office of International Student Services at ext. 3939 or </a:t>
            </a:r>
            <a:r>
              <a:rPr lang="en-US" sz="7200" b="0" i="0" u="none" strike="noStrike" dirty="0">
                <a:solidFill>
                  <a:schemeClr val="tx2"/>
                </a:solidFill>
                <a:effectLst/>
                <a:latin typeface="Calibri" panose="020F0502020204030204" pitchFamily="34" charset="0"/>
                <a:hlinkClick r:id="rId3">
                  <a:extLst>
                    <a:ext uri="{A12FA001-AC4F-418D-AE19-62706E023703}">
                      <ahyp:hlinkClr xmlns:ahyp="http://schemas.microsoft.com/office/drawing/2018/hyperlinkcolor" val="tx"/>
                    </a:ext>
                  </a:extLst>
                </a:hlinkClick>
              </a:rPr>
              <a:t>tcintl@tc.columbia.edu </a:t>
            </a:r>
            <a:r>
              <a:rPr lang="en-US" sz="7200" b="0" i="0" u="none" strike="noStrike" dirty="0">
                <a:solidFill>
                  <a:srgbClr val="000000"/>
                </a:solidFill>
                <a:effectLst/>
                <a:latin typeface="Calibri" panose="020F0502020204030204" pitchFamily="34" charset="0"/>
              </a:rPr>
              <a:t>to discuss other ways of hiring them.</a:t>
            </a:r>
          </a:p>
          <a:p>
            <a:pPr marL="0" indent="0" rtl="0" fontAlgn="base">
              <a:spcBef>
                <a:spcPts val="0"/>
              </a:spcBef>
              <a:spcAft>
                <a:spcPts val="800"/>
              </a:spcAft>
              <a:buNone/>
            </a:pPr>
            <a:endParaRPr lang="en-US" sz="7200" b="0" i="0" u="none" strike="noStrike" dirty="0">
              <a:solidFill>
                <a:srgbClr val="000000"/>
              </a:solidFill>
              <a:effectLst/>
              <a:latin typeface="Noto Sans Symbols"/>
            </a:endParaRPr>
          </a:p>
          <a:p>
            <a:pPr marL="0" indent="0" rtl="0">
              <a:spcBef>
                <a:spcPts val="0"/>
              </a:spcBef>
              <a:spcAft>
                <a:spcPts val="800"/>
              </a:spcAft>
              <a:buNone/>
            </a:pPr>
            <a:r>
              <a:rPr lang="en-US" sz="8000" b="1" i="0" u="none" strike="noStrike" dirty="0">
                <a:solidFill>
                  <a:srgbClr val="000000"/>
                </a:solidFill>
                <a:effectLst/>
                <a:latin typeface="Calibri" panose="020F0502020204030204" pitchFamily="34" charset="0"/>
              </a:rPr>
              <a:t>CLICK-THROUGH ONLINE CONTRACTS/AGREEMENTS</a:t>
            </a:r>
            <a:endParaRPr lang="en-US" sz="8000" b="0" dirty="0">
              <a:effectLst/>
            </a:endParaRPr>
          </a:p>
          <a:p>
            <a:pPr rtl="0" fontAlgn="base">
              <a:spcBef>
                <a:spcPts val="0"/>
              </a:spcBef>
              <a:spcAft>
                <a:spcPts val="800"/>
              </a:spcAft>
              <a:buFont typeface="Arial" panose="020B0604020202020204" pitchFamily="34" charset="0"/>
              <a:buChar char="•"/>
            </a:pPr>
            <a:r>
              <a:rPr lang="en-US" sz="7200" b="1" i="0" u="none" strike="noStrike" dirty="0">
                <a:solidFill>
                  <a:srgbClr val="000000"/>
                </a:solidFill>
                <a:effectLst/>
                <a:latin typeface="Calibri" panose="020F0502020204030204" pitchFamily="34" charset="0"/>
              </a:rPr>
              <a:t>Should not </a:t>
            </a:r>
            <a:r>
              <a:rPr lang="en-US" sz="7200" i="0" u="none" strike="noStrike" dirty="0">
                <a:solidFill>
                  <a:srgbClr val="000000"/>
                </a:solidFill>
                <a:effectLst/>
                <a:latin typeface="Calibri" panose="020F0502020204030204" pitchFamily="34" charset="0"/>
              </a:rPr>
              <a:t>be submitted </a:t>
            </a:r>
            <a:r>
              <a:rPr lang="en-US" sz="7200" b="0" i="0" u="none" strike="noStrike" dirty="0">
                <a:solidFill>
                  <a:srgbClr val="000000"/>
                </a:solidFill>
                <a:effectLst/>
                <a:latin typeface="Calibri" panose="020F0502020204030204" pitchFamily="34" charset="0"/>
              </a:rPr>
              <a:t>online without proper OGC review  </a:t>
            </a:r>
          </a:p>
          <a:p>
            <a:pPr rtl="0" fontAlgn="base">
              <a:spcBef>
                <a:spcPts val="0"/>
              </a:spcBef>
              <a:spcAft>
                <a:spcPts val="800"/>
              </a:spcAft>
              <a:buFont typeface="Arial" panose="020B0604020202020204" pitchFamily="34" charset="0"/>
              <a:buChar char="•"/>
            </a:pPr>
            <a:endParaRPr lang="en-US" sz="7200" b="0" i="0" u="none" strike="noStrike" dirty="0">
              <a:solidFill>
                <a:srgbClr val="000000"/>
              </a:solidFill>
              <a:effectLst/>
              <a:latin typeface="Calibri" panose="020F0502020204030204" pitchFamily="34" charset="0"/>
            </a:endParaRPr>
          </a:p>
          <a:p>
            <a:pPr marL="0" indent="0" fontAlgn="base">
              <a:spcBef>
                <a:spcPts val="0"/>
              </a:spcBef>
              <a:spcAft>
                <a:spcPts val="800"/>
              </a:spcAft>
              <a:buNone/>
            </a:pPr>
            <a:r>
              <a:rPr lang="en-US" sz="7200" b="1" dirty="0">
                <a:solidFill>
                  <a:srgbClr val="000308"/>
                </a:solidFill>
                <a:latin typeface="+mj-lt"/>
                <a:cs typeface="Calibri" panose="020F0502020204030204" pitchFamily="34" charset="0"/>
              </a:rPr>
              <a:t>NEW SOFTWARE PRODUCT – APPLICATION ASSESSMENT </a:t>
            </a:r>
          </a:p>
          <a:p>
            <a:pPr fontAlgn="base">
              <a:spcBef>
                <a:spcPts val="0"/>
              </a:spcBef>
              <a:spcAft>
                <a:spcPts val="800"/>
              </a:spcAft>
            </a:pPr>
            <a:r>
              <a:rPr lang="en-US" sz="8000" dirty="0">
                <a:solidFill>
                  <a:srgbClr val="000308"/>
                </a:solidFill>
                <a:latin typeface="Calibri" panose="020F0502020204030204" pitchFamily="34" charset="0"/>
                <a:cs typeface="Calibri" panose="020F0502020204030204" pitchFamily="34" charset="0"/>
              </a:rPr>
              <a:t>the product must be approved through the mandatory new application assessment process to confirm the product meets TC's security, accessibility, and legal standards. To submit a new application assessment request: visit the TCIT </a:t>
            </a:r>
            <a:r>
              <a:rPr lang="en-US" sz="8000" dirty="0">
                <a:solidFill>
                  <a:srgbClr val="000308"/>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self-service page</a:t>
            </a:r>
            <a:r>
              <a:rPr lang="en-US" sz="8000" dirty="0">
                <a:solidFill>
                  <a:srgbClr val="000308"/>
                </a:solidFill>
                <a:latin typeface="Calibri" panose="020F0502020204030204" pitchFamily="34" charset="0"/>
                <a:cs typeface="Calibri" panose="020F0502020204030204" pitchFamily="34" charset="0"/>
              </a:rPr>
              <a:t> &gt; click on "Request a New Application Assessment" &gt; complete and submit the form.</a:t>
            </a:r>
            <a:endParaRPr lang="en-US" sz="8000" b="0" i="0" u="none" strike="noStrike" dirty="0">
              <a:solidFill>
                <a:srgbClr val="000308"/>
              </a:solidFill>
              <a:effectLst/>
              <a:latin typeface="Calibri" panose="020F0502020204030204" pitchFamily="34" charset="0"/>
              <a:cs typeface="Calibri" panose="020F0502020204030204" pitchFamily="34" charset="0"/>
            </a:endParaRPr>
          </a:p>
          <a:p>
            <a:pPr marL="0" indent="0" rtl="0" fontAlgn="base">
              <a:spcBef>
                <a:spcPts val="0"/>
              </a:spcBef>
              <a:spcAft>
                <a:spcPts val="800"/>
              </a:spcAft>
              <a:buNone/>
            </a:pPr>
            <a:endParaRPr lang="en-US" sz="7200" b="0" i="0" u="none" strike="noStrike" dirty="0">
              <a:solidFill>
                <a:srgbClr val="000000"/>
              </a:solidFill>
              <a:effectLst/>
              <a:latin typeface="Noto Sans Symbols"/>
            </a:endParaRPr>
          </a:p>
          <a:p>
            <a:pPr marL="0" indent="0">
              <a:buNone/>
            </a:pPr>
            <a:br>
              <a:rPr lang="en-US" b="0" dirty="0">
                <a:effectLst/>
              </a:rPr>
            </a:br>
            <a:br>
              <a:rPr lang="en-US" b="0" dirty="0">
                <a:effectLst/>
              </a:rPr>
            </a:br>
            <a:endParaRPr lang="en-US" dirty="0"/>
          </a:p>
        </p:txBody>
      </p:sp>
    </p:spTree>
    <p:extLst>
      <p:ext uri="{BB962C8B-B14F-4D97-AF65-F5344CB8AC3E}">
        <p14:creationId xmlns:p14="http://schemas.microsoft.com/office/powerpoint/2010/main" val="23946806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4BB4A-9486-4D38-8530-C8B9FCEAAA4F}"/>
              </a:ext>
            </a:extLst>
          </p:cNvPr>
          <p:cNvSpPr>
            <a:spLocks noGrp="1"/>
          </p:cNvSpPr>
          <p:nvPr>
            <p:ph type="title"/>
          </p:nvPr>
        </p:nvSpPr>
        <p:spPr/>
        <p:txBody>
          <a:bodyPr/>
          <a:lstStyle/>
          <a:p>
            <a:pPr algn="ctr"/>
            <a:r>
              <a:rPr lang="en-US" dirty="0"/>
              <a:t>TIMING </a:t>
            </a:r>
          </a:p>
        </p:txBody>
      </p:sp>
      <p:sp>
        <p:nvSpPr>
          <p:cNvPr id="3" name="Content Placeholder 2">
            <a:extLst>
              <a:ext uri="{FF2B5EF4-FFF2-40B4-BE49-F238E27FC236}">
                <a16:creationId xmlns:a16="http://schemas.microsoft.com/office/drawing/2014/main" id="{8F9C93CA-4724-4794-A2FA-28A968E1F7F9}"/>
              </a:ext>
            </a:extLst>
          </p:cNvPr>
          <p:cNvSpPr>
            <a:spLocks noGrp="1"/>
          </p:cNvSpPr>
          <p:nvPr>
            <p:ph idx="1"/>
          </p:nvPr>
        </p:nvSpPr>
        <p:spPr/>
        <p:txBody>
          <a:bodyPr/>
          <a:lstStyle/>
          <a:p>
            <a:pPr marL="0" indent="0">
              <a:spcBef>
                <a:spcPts val="0"/>
              </a:spcBef>
              <a:spcAft>
                <a:spcPts val="800"/>
              </a:spcAft>
              <a:buNone/>
            </a:pPr>
            <a:endParaRPr lang="en-US" sz="4000" dirty="0"/>
          </a:p>
          <a:p>
            <a:pPr fontAlgn="base">
              <a:spcBef>
                <a:spcPts val="0"/>
              </a:spcBef>
              <a:spcAft>
                <a:spcPts val="800"/>
              </a:spcAft>
            </a:pPr>
            <a:r>
              <a:rPr lang="en-US" dirty="0">
                <a:solidFill>
                  <a:srgbClr val="000000"/>
                </a:solidFill>
                <a:latin typeface="Calibri" panose="020F0502020204030204" pitchFamily="34" charset="0"/>
              </a:rPr>
              <a:t>Submitting contract request without sufficient time for OGC review or after services have commenced without a contract</a:t>
            </a:r>
            <a:endParaRPr lang="en-US" dirty="0">
              <a:solidFill>
                <a:srgbClr val="000000"/>
              </a:solidFill>
              <a:latin typeface="Noto Sans Symbols"/>
            </a:endParaRPr>
          </a:p>
          <a:p>
            <a:pPr fontAlgn="base">
              <a:spcBef>
                <a:spcPts val="0"/>
              </a:spcBef>
              <a:spcAft>
                <a:spcPts val="800"/>
              </a:spcAft>
            </a:pPr>
            <a:r>
              <a:rPr lang="en-US" dirty="0">
                <a:solidFill>
                  <a:srgbClr val="000000"/>
                </a:solidFill>
                <a:latin typeface="Calibri" panose="020F0502020204030204" pitchFamily="34" charset="0"/>
              </a:rPr>
              <a:t>Please allow 7-10 business days for the assigned OGC attorney or staff member to review and respond to your request.</a:t>
            </a:r>
            <a:endParaRPr lang="en-US" dirty="0">
              <a:solidFill>
                <a:srgbClr val="000000"/>
              </a:solidFill>
              <a:latin typeface="Noto Sans Symbols"/>
            </a:endParaRPr>
          </a:p>
          <a:p>
            <a:pPr fontAlgn="base">
              <a:spcBef>
                <a:spcPts val="0"/>
              </a:spcBef>
              <a:spcAft>
                <a:spcPts val="800"/>
              </a:spcAft>
            </a:pPr>
            <a:r>
              <a:rPr lang="en-US" dirty="0">
                <a:solidFill>
                  <a:srgbClr val="000000"/>
                </a:solidFill>
                <a:latin typeface="Calibri" panose="020F0502020204030204" pitchFamily="34" charset="0"/>
              </a:rPr>
              <a:t>Contract requests will be reviewed in the order received, unless a request is urgent.</a:t>
            </a:r>
            <a:endParaRPr lang="en-US" dirty="0">
              <a:solidFill>
                <a:srgbClr val="000000"/>
              </a:solidFill>
              <a:latin typeface="Noto Sans Symbols"/>
            </a:endParaRPr>
          </a:p>
          <a:p>
            <a:endParaRPr lang="en-US" dirty="0"/>
          </a:p>
        </p:txBody>
      </p:sp>
    </p:spTree>
    <p:extLst>
      <p:ext uri="{BB962C8B-B14F-4D97-AF65-F5344CB8AC3E}">
        <p14:creationId xmlns:p14="http://schemas.microsoft.com/office/powerpoint/2010/main" val="32040773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D123B7-1A19-4DA1-8C72-D4BAD9D0CC23}"/>
              </a:ext>
            </a:extLst>
          </p:cNvPr>
          <p:cNvSpPr>
            <a:spLocks noGrp="1"/>
          </p:cNvSpPr>
          <p:nvPr>
            <p:ph type="title"/>
          </p:nvPr>
        </p:nvSpPr>
        <p:spPr/>
        <p:txBody>
          <a:bodyPr/>
          <a:lstStyle/>
          <a:p>
            <a:pPr algn="ctr"/>
            <a:r>
              <a:rPr lang="en-US" dirty="0"/>
              <a:t>OGC CONTACTS </a:t>
            </a:r>
          </a:p>
        </p:txBody>
      </p:sp>
      <p:sp>
        <p:nvSpPr>
          <p:cNvPr id="3" name="Content Placeholder 2">
            <a:extLst>
              <a:ext uri="{FF2B5EF4-FFF2-40B4-BE49-F238E27FC236}">
                <a16:creationId xmlns:a16="http://schemas.microsoft.com/office/drawing/2014/main" id="{B1B1BA80-EAE5-4DF4-86C8-C929C4FD67D6}"/>
              </a:ext>
            </a:extLst>
          </p:cNvPr>
          <p:cNvSpPr>
            <a:spLocks noGrp="1"/>
          </p:cNvSpPr>
          <p:nvPr>
            <p:ph idx="1"/>
          </p:nvPr>
        </p:nvSpPr>
        <p:spPr/>
        <p:txBody>
          <a:bodyPr>
            <a:normAutofit fontScale="92500" lnSpcReduction="20000"/>
          </a:bodyPr>
          <a:lstStyle/>
          <a:p>
            <a:pPr marL="0" indent="0" rtl="0">
              <a:spcBef>
                <a:spcPts val="0"/>
              </a:spcBef>
              <a:spcAft>
                <a:spcPts val="800"/>
              </a:spcAft>
              <a:buNone/>
            </a:pPr>
            <a:endParaRPr lang="en-US" sz="1800" b="1" i="0" u="none" strike="noStrike" dirty="0">
              <a:solidFill>
                <a:srgbClr val="000000"/>
              </a:solidFill>
              <a:effectLst/>
              <a:latin typeface="Calibri" panose="020F0502020204030204" pitchFamily="34" charset="0"/>
            </a:endParaRPr>
          </a:p>
          <a:p>
            <a:pPr marL="0" indent="0" rtl="0">
              <a:spcBef>
                <a:spcPts val="0"/>
              </a:spcBef>
              <a:spcAft>
                <a:spcPts val="800"/>
              </a:spcAft>
              <a:buNone/>
            </a:pPr>
            <a:r>
              <a:rPr lang="en-US" sz="2400" b="1" i="0" u="none" strike="noStrike" dirty="0">
                <a:solidFill>
                  <a:srgbClr val="000000"/>
                </a:solidFill>
                <a:effectLst/>
                <a:latin typeface="Calibri" panose="020F0502020204030204" pitchFamily="34" charset="0"/>
              </a:rPr>
              <a:t>Contract reviews will be assigned to OGC staff listed below who will contact you directly regarding your contract</a:t>
            </a:r>
            <a:r>
              <a:rPr lang="en-US" sz="1800" b="1" i="0" u="none" strike="noStrike" dirty="0">
                <a:solidFill>
                  <a:srgbClr val="000000"/>
                </a:solidFill>
                <a:effectLst/>
                <a:latin typeface="Calibri" panose="020F0502020204030204" pitchFamily="34" charset="0"/>
              </a:rPr>
              <a:t>.</a:t>
            </a:r>
          </a:p>
          <a:p>
            <a:pPr marL="0" indent="0" rtl="0">
              <a:spcBef>
                <a:spcPts val="0"/>
              </a:spcBef>
              <a:spcAft>
                <a:spcPts val="800"/>
              </a:spcAft>
              <a:buNone/>
            </a:pPr>
            <a:endParaRPr lang="en-US" b="0" dirty="0">
              <a:effectLst/>
            </a:endParaRPr>
          </a:p>
          <a:p>
            <a:pPr rtl="0">
              <a:spcBef>
                <a:spcPts val="0"/>
              </a:spcBef>
              <a:spcAft>
                <a:spcPts val="800"/>
              </a:spcAft>
            </a:pPr>
            <a:r>
              <a:rPr lang="en-US" sz="2000" b="0" i="0" u="none" strike="noStrike" dirty="0">
                <a:solidFill>
                  <a:srgbClr val="000000"/>
                </a:solidFill>
                <a:effectLst/>
                <a:latin typeface="Calibri" panose="020F0502020204030204" pitchFamily="34" charset="0"/>
              </a:rPr>
              <a:t>Susan </a:t>
            </a:r>
            <a:r>
              <a:rPr lang="en-US" sz="2000" b="0" i="0" u="none" strike="noStrike" dirty="0" err="1">
                <a:solidFill>
                  <a:srgbClr val="000000"/>
                </a:solidFill>
                <a:effectLst/>
                <a:latin typeface="Calibri" panose="020F0502020204030204" pitchFamily="34" charset="0"/>
              </a:rPr>
              <a:t>Mulliken</a:t>
            </a:r>
            <a:r>
              <a:rPr lang="en-US" sz="2000" b="0" i="0" u="none" strike="noStrike" dirty="0">
                <a:solidFill>
                  <a:srgbClr val="000000"/>
                </a:solidFill>
                <a:effectLst/>
                <a:latin typeface="Calibri" panose="020F0502020204030204" pitchFamily="34" charset="0"/>
              </a:rPr>
              <a:t>, Assistant General Counsel </a:t>
            </a:r>
            <a:r>
              <a:rPr lang="en-US" sz="2000" b="0" i="0" u="sng" strike="noStrike" dirty="0">
                <a:solidFill>
                  <a:srgbClr val="0563C1"/>
                </a:solidFill>
                <a:effectLst/>
                <a:latin typeface="Calibri" panose="020F0502020204030204" pitchFamily="34" charset="0"/>
                <a:hlinkClick r:id="rId2"/>
              </a:rPr>
              <a:t>spm2189@tc.columbia.edu</a:t>
            </a:r>
            <a:r>
              <a:rPr lang="en-US" sz="2000" b="0" i="0" u="none" strike="noStrike" dirty="0">
                <a:solidFill>
                  <a:srgbClr val="000000"/>
                </a:solidFill>
                <a:effectLst/>
                <a:latin typeface="Calibri" panose="020F0502020204030204" pitchFamily="34" charset="0"/>
              </a:rPr>
              <a:t>, ext. 4164</a:t>
            </a:r>
            <a:endParaRPr lang="en-US" sz="2000" b="0" dirty="0">
              <a:effectLst/>
            </a:endParaRPr>
          </a:p>
          <a:p>
            <a:pPr rtl="0">
              <a:spcBef>
                <a:spcPts val="0"/>
              </a:spcBef>
              <a:spcAft>
                <a:spcPts val="800"/>
              </a:spcAft>
            </a:pPr>
            <a:r>
              <a:rPr lang="en-US" sz="2000" b="0" i="0" u="none" strike="noStrike" dirty="0">
                <a:solidFill>
                  <a:srgbClr val="000000"/>
                </a:solidFill>
                <a:effectLst/>
                <a:latin typeface="Calibri" panose="020F0502020204030204" pitchFamily="34" charset="0"/>
              </a:rPr>
              <a:t>Patricia </a:t>
            </a:r>
            <a:r>
              <a:rPr lang="en-US" sz="2000" b="0" i="0" u="none" strike="noStrike" dirty="0" err="1">
                <a:solidFill>
                  <a:srgbClr val="000000"/>
                </a:solidFill>
                <a:effectLst/>
                <a:latin typeface="Calibri" panose="020F0502020204030204" pitchFamily="34" charset="0"/>
              </a:rPr>
              <a:t>Jendraszek</a:t>
            </a:r>
            <a:r>
              <a:rPr lang="en-US" sz="2000" b="0" i="0" u="none" strike="noStrike" dirty="0">
                <a:solidFill>
                  <a:srgbClr val="000000"/>
                </a:solidFill>
                <a:effectLst/>
                <a:latin typeface="Calibri" panose="020F0502020204030204" pitchFamily="34" charset="0"/>
              </a:rPr>
              <a:t>, Associate General Counsel </a:t>
            </a:r>
            <a:r>
              <a:rPr lang="en-US" sz="2000" b="0" i="0" u="sng" strike="noStrike" dirty="0">
                <a:solidFill>
                  <a:srgbClr val="0563C1"/>
                </a:solidFill>
                <a:effectLst/>
                <a:latin typeface="Calibri" panose="020F0502020204030204" pitchFamily="34" charset="0"/>
                <a:hlinkClick r:id="rId3"/>
              </a:rPr>
              <a:t>paj2001@tc.columbia.edu</a:t>
            </a:r>
            <a:r>
              <a:rPr lang="en-US" sz="2000" b="0" i="0" u="none" strike="noStrike" dirty="0">
                <a:solidFill>
                  <a:srgbClr val="000000"/>
                </a:solidFill>
                <a:effectLst/>
                <a:latin typeface="Calibri" panose="020F0502020204030204" pitchFamily="34" charset="0"/>
              </a:rPr>
              <a:t>, ext. </a:t>
            </a:r>
            <a:r>
              <a:rPr lang="en-US" sz="2000" dirty="0">
                <a:solidFill>
                  <a:srgbClr val="000000"/>
                </a:solidFill>
                <a:latin typeface="Calibri" panose="020F0502020204030204" pitchFamily="34" charset="0"/>
              </a:rPr>
              <a:t>8418</a:t>
            </a:r>
            <a:endParaRPr lang="en-US" sz="2000" b="0" dirty="0">
              <a:effectLst/>
            </a:endParaRPr>
          </a:p>
          <a:p>
            <a:pPr rtl="0">
              <a:spcBef>
                <a:spcPts val="0"/>
              </a:spcBef>
              <a:spcAft>
                <a:spcPts val="800"/>
              </a:spcAft>
            </a:pPr>
            <a:r>
              <a:rPr lang="en-US" sz="2000" b="0" i="0" u="none" strike="noStrike" dirty="0">
                <a:solidFill>
                  <a:srgbClr val="000000"/>
                </a:solidFill>
                <a:effectLst/>
                <a:latin typeface="Calibri" panose="020F0502020204030204" pitchFamily="34" charset="0"/>
              </a:rPr>
              <a:t>Arlene Torres, Associate General Counsel</a:t>
            </a:r>
            <a:r>
              <a:rPr lang="en-US" sz="2000" b="0" i="0" u="sng" dirty="0">
                <a:solidFill>
                  <a:srgbClr val="0563C1"/>
                </a:solidFill>
                <a:effectLst/>
                <a:latin typeface="Calibri" panose="020F0502020204030204" pitchFamily="34" charset="0"/>
              </a:rPr>
              <a:t> </a:t>
            </a:r>
            <a:r>
              <a:rPr lang="en-US" sz="2000" b="0" i="0" u="sng" strike="noStrike" dirty="0">
                <a:solidFill>
                  <a:srgbClr val="0563C1"/>
                </a:solidFill>
                <a:effectLst/>
                <a:latin typeface="Calibri" panose="020F0502020204030204" pitchFamily="34" charset="0"/>
                <a:hlinkClick r:id="rId4"/>
              </a:rPr>
              <a:t>at3665@tc.columbia.edu</a:t>
            </a:r>
            <a:r>
              <a:rPr lang="en-US" sz="2000" b="0" i="0" u="none" strike="noStrike" dirty="0">
                <a:solidFill>
                  <a:srgbClr val="000000"/>
                </a:solidFill>
                <a:effectLst/>
                <a:latin typeface="Calibri" panose="020F0502020204030204" pitchFamily="34" charset="0"/>
              </a:rPr>
              <a:t>, ext. </a:t>
            </a:r>
            <a:r>
              <a:rPr lang="en-US" sz="2000" dirty="0">
                <a:solidFill>
                  <a:srgbClr val="000000"/>
                </a:solidFill>
                <a:latin typeface="Calibri" panose="020F0502020204030204" pitchFamily="34" charset="0"/>
              </a:rPr>
              <a:t>3566</a:t>
            </a:r>
            <a:endParaRPr lang="en-US" sz="2000" b="0" dirty="0">
              <a:effectLst/>
            </a:endParaRPr>
          </a:p>
          <a:p>
            <a:pPr rtl="0">
              <a:spcBef>
                <a:spcPts val="0"/>
              </a:spcBef>
              <a:spcAft>
                <a:spcPts val="800"/>
              </a:spcAft>
            </a:pPr>
            <a:r>
              <a:rPr lang="en-US" sz="2000" b="0" i="0" u="none" strike="noStrike" dirty="0">
                <a:solidFill>
                  <a:srgbClr val="000000"/>
                </a:solidFill>
                <a:effectLst/>
                <a:latin typeface="Calibri" panose="020F0502020204030204" pitchFamily="34" charset="0"/>
              </a:rPr>
              <a:t>Viktoria Potapova, Senior Administrative &amp; Legal Associate </a:t>
            </a:r>
            <a:r>
              <a:rPr lang="en-US" sz="2000" b="0" i="0" u="sng" strike="noStrike" dirty="0">
                <a:solidFill>
                  <a:srgbClr val="0563C1"/>
                </a:solidFill>
                <a:effectLst/>
                <a:latin typeface="Calibri" panose="020F0502020204030204" pitchFamily="34" charset="0"/>
                <a:hlinkClick r:id="rId5"/>
              </a:rPr>
              <a:t>vvp2103@tc.columbia.edu</a:t>
            </a:r>
            <a:r>
              <a:rPr lang="en-US" sz="2000" b="0" i="0" u="none" strike="noStrike" dirty="0">
                <a:solidFill>
                  <a:srgbClr val="000000"/>
                </a:solidFill>
                <a:effectLst/>
                <a:latin typeface="Calibri" panose="020F0502020204030204" pitchFamily="34" charset="0"/>
              </a:rPr>
              <a:t>, ext. 6637</a:t>
            </a:r>
          </a:p>
          <a:p>
            <a:pPr rtl="0">
              <a:spcBef>
                <a:spcPts val="0"/>
              </a:spcBef>
              <a:spcAft>
                <a:spcPts val="800"/>
              </a:spcAft>
            </a:pPr>
            <a:endParaRPr lang="en-US" sz="2000" b="0" i="0" u="none" strike="noStrike" dirty="0">
              <a:solidFill>
                <a:srgbClr val="000000"/>
              </a:solidFill>
              <a:effectLst/>
              <a:latin typeface="Calibri" panose="020F0502020204030204" pitchFamily="34" charset="0"/>
            </a:endParaRPr>
          </a:p>
          <a:p>
            <a:pPr rtl="0">
              <a:spcBef>
                <a:spcPts val="0"/>
              </a:spcBef>
              <a:spcAft>
                <a:spcPts val="800"/>
              </a:spcAft>
            </a:pPr>
            <a:r>
              <a:rPr lang="en-US" sz="2000" b="0" dirty="0">
                <a:effectLst/>
              </a:rPr>
              <a:t>Please note: OGC shared email accounts </a:t>
            </a:r>
            <a:r>
              <a:rPr lang="en-US" sz="2000" b="0" dirty="0">
                <a:effectLst/>
                <a:hlinkClick r:id="rId6"/>
              </a:rPr>
              <a:t>tccontracts@tc.columbia</a:t>
            </a:r>
            <a:r>
              <a:rPr lang="en-US" sz="2000" dirty="0">
                <a:hlinkClick r:id="rId6"/>
              </a:rPr>
              <a:t>.edu</a:t>
            </a:r>
            <a:r>
              <a:rPr lang="en-US" sz="2000" dirty="0"/>
              <a:t> </a:t>
            </a:r>
            <a:r>
              <a:rPr lang="en-US" sz="2000" dirty="0">
                <a:hlinkClick r:id="rId7"/>
              </a:rPr>
              <a:t>contractadministrator@tc.columbia.edu</a:t>
            </a:r>
            <a:r>
              <a:rPr lang="en-US" sz="2000" dirty="0"/>
              <a:t> and </a:t>
            </a:r>
            <a:r>
              <a:rPr lang="en-US" sz="2000" dirty="0">
                <a:hlinkClick r:id="rId8"/>
              </a:rPr>
              <a:t>generalcounsel@tc.columbia.edu</a:t>
            </a:r>
            <a:r>
              <a:rPr lang="en-US" sz="2000" dirty="0"/>
              <a:t> are monitored on regular basis, but not daily. </a:t>
            </a:r>
            <a:endParaRPr lang="en-US" sz="2000" b="0" dirty="0">
              <a:effectLst/>
            </a:endParaRPr>
          </a:p>
          <a:p>
            <a:pPr marL="0" indent="0">
              <a:buNone/>
            </a:pPr>
            <a:br>
              <a:rPr lang="en-US" dirty="0"/>
            </a:br>
            <a:endParaRPr lang="en-US" dirty="0"/>
          </a:p>
        </p:txBody>
      </p:sp>
    </p:spTree>
    <p:extLst>
      <p:ext uri="{BB962C8B-B14F-4D97-AF65-F5344CB8AC3E}">
        <p14:creationId xmlns:p14="http://schemas.microsoft.com/office/powerpoint/2010/main" val="209481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B0B82F-564C-521C-4346-101A530E7961}"/>
              </a:ext>
            </a:extLst>
          </p:cNvPr>
          <p:cNvSpPr>
            <a:spLocks noGrp="1"/>
          </p:cNvSpPr>
          <p:nvPr>
            <p:ph type="title"/>
          </p:nvPr>
        </p:nvSpPr>
        <p:spPr>
          <a:xfrm>
            <a:off x="831850" y="1869897"/>
            <a:ext cx="10515600" cy="1831465"/>
          </a:xfrm>
        </p:spPr>
        <p:txBody>
          <a:bodyPr>
            <a:normAutofit fontScale="90000"/>
          </a:bodyPr>
          <a:lstStyle/>
          <a:p>
            <a:r>
              <a:rPr lang="en-US" dirty="0"/>
              <a:t>Teachers College </a:t>
            </a:r>
            <a:br>
              <a:rPr lang="en-US" dirty="0"/>
            </a:br>
            <a:r>
              <a:rPr lang="en-US" dirty="0"/>
              <a:t>Office of the General Counsel </a:t>
            </a:r>
          </a:p>
        </p:txBody>
      </p:sp>
      <p:sp>
        <p:nvSpPr>
          <p:cNvPr id="3" name="Text Placeholder 2">
            <a:extLst>
              <a:ext uri="{FF2B5EF4-FFF2-40B4-BE49-F238E27FC236}">
                <a16:creationId xmlns:a16="http://schemas.microsoft.com/office/drawing/2014/main" id="{0D32EEC5-3FAB-F4E1-5240-CCC603D500B8}"/>
              </a:ext>
            </a:extLst>
          </p:cNvPr>
          <p:cNvSpPr>
            <a:spLocks noGrp="1"/>
          </p:cNvSpPr>
          <p:nvPr>
            <p:ph type="body" idx="1"/>
          </p:nvPr>
        </p:nvSpPr>
        <p:spPr/>
        <p:txBody>
          <a:bodyPr/>
          <a:lstStyle/>
          <a:p>
            <a:r>
              <a:rPr lang="en-US" dirty="0"/>
              <a:t>May 2024 </a:t>
            </a:r>
          </a:p>
        </p:txBody>
      </p:sp>
    </p:spTree>
    <p:extLst>
      <p:ext uri="{BB962C8B-B14F-4D97-AF65-F5344CB8AC3E}">
        <p14:creationId xmlns:p14="http://schemas.microsoft.com/office/powerpoint/2010/main" val="176839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D16D7-3C6E-0A93-54FD-B269CAF56278}"/>
              </a:ext>
            </a:extLst>
          </p:cNvPr>
          <p:cNvSpPr>
            <a:spLocks noGrp="1"/>
          </p:cNvSpPr>
          <p:nvPr>
            <p:ph type="title"/>
          </p:nvPr>
        </p:nvSpPr>
        <p:spPr/>
        <p:txBody>
          <a:bodyPr/>
          <a:lstStyle/>
          <a:p>
            <a:pPr algn="ctr"/>
            <a:r>
              <a:rPr lang="en-US" dirty="0"/>
              <a:t>Contracting at TC </a:t>
            </a:r>
          </a:p>
        </p:txBody>
      </p:sp>
      <p:sp>
        <p:nvSpPr>
          <p:cNvPr id="3" name="Content Placeholder 2">
            <a:extLst>
              <a:ext uri="{FF2B5EF4-FFF2-40B4-BE49-F238E27FC236}">
                <a16:creationId xmlns:a16="http://schemas.microsoft.com/office/drawing/2014/main" id="{4E66DD52-C55D-7FB3-25CF-D5C25D6E8A8A}"/>
              </a:ext>
            </a:extLst>
          </p:cNvPr>
          <p:cNvSpPr>
            <a:spLocks noGrp="1"/>
          </p:cNvSpPr>
          <p:nvPr>
            <p:ph idx="1"/>
          </p:nvPr>
        </p:nvSpPr>
        <p:spPr/>
        <p:txBody>
          <a:bodyPr>
            <a:noAutofit/>
          </a:bodyPr>
          <a:lstStyle/>
          <a:p>
            <a:pPr marL="0" indent="0" rtl="0">
              <a:spcBef>
                <a:spcPts val="0"/>
              </a:spcBef>
              <a:spcAft>
                <a:spcPts val="800"/>
              </a:spcAft>
              <a:buNone/>
            </a:pPr>
            <a:endParaRPr lang="en-US" sz="2000" b="0" i="0" u="none" strike="noStrike" dirty="0">
              <a:solidFill>
                <a:srgbClr val="000000"/>
              </a:solidFill>
              <a:effectLst/>
              <a:latin typeface="Calibri" panose="020F0502020204030204" pitchFamily="34" charset="0"/>
            </a:endParaRPr>
          </a:p>
          <a:p>
            <a:pPr rtl="0">
              <a:spcBef>
                <a:spcPts val="0"/>
              </a:spcBef>
              <a:spcAft>
                <a:spcPts val="800"/>
              </a:spcAft>
            </a:pPr>
            <a:r>
              <a:rPr lang="en-US" sz="2000" b="0" i="0" u="none" strike="noStrike" dirty="0">
                <a:solidFill>
                  <a:srgbClr val="000000"/>
                </a:solidFill>
                <a:effectLst/>
                <a:latin typeface="Calibri" panose="020F0502020204030204" pitchFamily="34" charset="0"/>
              </a:rPr>
              <a:t>The Office of the General Counsel (OGC) drafts, reviews, and negotiates many types of contracts for Teachers College. To assist you efficiently and in a timely manner, we ask that you follow these guidelines when requesting assistance with a contract. </a:t>
            </a:r>
            <a:endParaRPr lang="en-US" sz="2000" b="0" dirty="0">
              <a:effectLst/>
            </a:endParaRPr>
          </a:p>
          <a:p>
            <a:pPr rtl="0">
              <a:spcBef>
                <a:spcPts val="0"/>
              </a:spcBef>
              <a:spcAft>
                <a:spcPts val="800"/>
              </a:spcAft>
            </a:pPr>
            <a:r>
              <a:rPr lang="en-US" sz="2000" b="0" i="0" u="none" strike="noStrike" dirty="0">
                <a:solidFill>
                  <a:srgbClr val="000000"/>
                </a:solidFill>
                <a:effectLst/>
                <a:latin typeface="Calibri" panose="020F0502020204030204" pitchFamily="34" charset="0"/>
              </a:rPr>
              <a:t>What is a Contract? A contract is a legally enforceable agreement between two or more parties. It may involve the purchase of goods or services, or it may involve performing certain obligations with no payment (e.g., keeping information confidential or collaborating on a research initiative). Other names for contracts could be “agreement,” a “memorandum of understanding (MOU),” or “terms and conditions.”  Even if it takes the form of a letter or a purchase order, a written document may still constitute a legally binding contract. </a:t>
            </a:r>
            <a:endParaRPr lang="en-US" sz="2000" b="0" dirty="0">
              <a:effectLst/>
            </a:endParaRPr>
          </a:p>
          <a:p>
            <a:pPr rtl="0">
              <a:spcBef>
                <a:spcPts val="0"/>
              </a:spcBef>
              <a:spcAft>
                <a:spcPts val="800"/>
              </a:spcAft>
            </a:pPr>
            <a:r>
              <a:rPr lang="en-US" sz="2000" b="0" i="0" u="none" strike="noStrike" dirty="0">
                <a:solidFill>
                  <a:srgbClr val="000000"/>
                </a:solidFill>
                <a:effectLst/>
                <a:latin typeface="Calibri" panose="020F0502020204030204" pitchFamily="34" charset="0"/>
              </a:rPr>
              <a:t>Other offices at TC are involved in contract review: The Office of Sponsored Programs reviews all grant agreements. The Purchasing Department reviews contracts to purchase goods and some service agreements. Institutional Advancement reviews gift agreements.  TCIT reviews software contracts and data sharing agreements.</a:t>
            </a:r>
            <a:endParaRPr lang="en-US" sz="2000" b="0" dirty="0">
              <a:effectLst/>
            </a:endParaRPr>
          </a:p>
          <a:p>
            <a:pPr marL="0" indent="0">
              <a:buNone/>
            </a:pPr>
            <a:br>
              <a:rPr lang="en-US" sz="2000" dirty="0"/>
            </a:br>
            <a:endParaRPr lang="en-US" sz="2000" dirty="0"/>
          </a:p>
        </p:txBody>
      </p:sp>
    </p:spTree>
    <p:extLst>
      <p:ext uri="{BB962C8B-B14F-4D97-AF65-F5344CB8AC3E}">
        <p14:creationId xmlns:p14="http://schemas.microsoft.com/office/powerpoint/2010/main" val="1555820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B7D41-0AC9-4412-A8E5-1F40757CA045}"/>
              </a:ext>
            </a:extLst>
          </p:cNvPr>
          <p:cNvSpPr>
            <a:spLocks noGrp="1"/>
          </p:cNvSpPr>
          <p:nvPr>
            <p:ph type="title"/>
          </p:nvPr>
        </p:nvSpPr>
        <p:spPr/>
        <p:txBody>
          <a:bodyPr>
            <a:noAutofit/>
          </a:bodyPr>
          <a:lstStyle/>
          <a:p>
            <a:pPr algn="ctr"/>
            <a:r>
              <a:rPr lang="en-US" sz="4000" b="1" i="0" u="none" strike="noStrike" dirty="0">
                <a:effectLst/>
                <a:latin typeface="Arial" panose="020B0604020202020204" pitchFamily="34" charset="0"/>
                <a:cs typeface="Arial" panose="020B0604020202020204" pitchFamily="34" charset="0"/>
              </a:rPr>
              <a:t>When and Why are contracts required? </a:t>
            </a:r>
            <a:endParaRPr lang="en-US"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7139470E-4AB3-4257-86C0-ED5C182B0524}"/>
              </a:ext>
            </a:extLst>
          </p:cNvPr>
          <p:cNvSpPr>
            <a:spLocks noGrp="1"/>
          </p:cNvSpPr>
          <p:nvPr>
            <p:ph idx="1"/>
          </p:nvPr>
        </p:nvSpPr>
        <p:spPr/>
        <p:txBody>
          <a:bodyPr>
            <a:normAutofit fontScale="70000" lnSpcReduction="20000"/>
          </a:bodyPr>
          <a:lstStyle/>
          <a:p>
            <a:pPr marL="0" indent="0" rtl="0" fontAlgn="base">
              <a:spcBef>
                <a:spcPts val="0"/>
              </a:spcBef>
              <a:spcAft>
                <a:spcPts val="0"/>
              </a:spcAft>
              <a:buNone/>
            </a:pPr>
            <a:br>
              <a:rPr lang="en-US" b="0" dirty="0">
                <a:effectLst/>
              </a:rPr>
            </a:br>
            <a:r>
              <a:rPr lang="en-US" sz="3600" b="0" i="0" u="none" strike="noStrike" dirty="0">
                <a:solidFill>
                  <a:srgbClr val="000000"/>
                </a:solidFill>
                <a:effectLst/>
                <a:latin typeface="Calibri" panose="020F0502020204030204" pitchFamily="34" charset="0"/>
              </a:rPr>
              <a:t>TC requires a contract to pay for services when:</a:t>
            </a:r>
          </a:p>
          <a:p>
            <a:pPr marL="0" indent="0" rtl="0" fontAlgn="base">
              <a:spcBef>
                <a:spcPts val="0"/>
              </a:spcBef>
              <a:spcAft>
                <a:spcPts val="0"/>
              </a:spcAft>
              <a:buNone/>
            </a:pPr>
            <a:endParaRPr lang="en-US" sz="3600" b="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sz="3600" b="0" i="0" u="none" strike="noStrike" dirty="0">
                <a:solidFill>
                  <a:srgbClr val="000000"/>
                </a:solidFill>
                <a:effectLst/>
                <a:latin typeface="Calibri" panose="020F0502020204030204" pitchFamily="34" charset="0"/>
              </a:rPr>
              <a:t>The payment is $5,000 or more</a:t>
            </a:r>
            <a:endParaRPr lang="en-US" sz="3600" b="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sz="3600" b="0" i="0" u="none" strike="noStrike" dirty="0">
                <a:solidFill>
                  <a:srgbClr val="000000"/>
                </a:solidFill>
                <a:effectLst/>
                <a:latin typeface="Calibri" panose="020F0502020204030204" pitchFamily="34" charset="0"/>
              </a:rPr>
              <a:t>Intellectual Property Issues involved </a:t>
            </a:r>
            <a:endParaRPr lang="en-US" sz="3600" b="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sz="3600" b="0" i="0" u="none" strike="noStrike" dirty="0">
                <a:solidFill>
                  <a:srgbClr val="000000"/>
                </a:solidFill>
                <a:effectLst/>
                <a:latin typeface="Calibri" panose="020F0502020204030204" pitchFamily="34" charset="0"/>
              </a:rPr>
              <a:t>Minors involved</a:t>
            </a:r>
            <a:endParaRPr lang="en-US" sz="3600" b="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sz="3600" b="0" i="0" u="none" strike="noStrike" dirty="0">
                <a:solidFill>
                  <a:srgbClr val="000000"/>
                </a:solidFill>
                <a:effectLst/>
                <a:latin typeface="Calibri" panose="020F0502020204030204" pitchFamily="34" charset="0"/>
              </a:rPr>
              <a:t>There is Personally Identifiable data</a:t>
            </a:r>
            <a:endParaRPr lang="en-US" sz="3600" b="0" i="0" u="none" strike="noStrike" dirty="0">
              <a:solidFill>
                <a:srgbClr val="000000"/>
              </a:solidFill>
              <a:effectLst/>
              <a:latin typeface="Noto Sans Symbols"/>
            </a:endParaRPr>
          </a:p>
          <a:p>
            <a:pPr rtl="0" fontAlgn="base">
              <a:spcBef>
                <a:spcPts val="0"/>
              </a:spcBef>
              <a:spcAft>
                <a:spcPts val="800"/>
              </a:spcAft>
              <a:buFont typeface="Arial" panose="020B0604020202020204" pitchFamily="34" charset="0"/>
              <a:buChar char="•"/>
            </a:pPr>
            <a:r>
              <a:rPr lang="en-US" sz="3600" b="0" i="0" u="none" strike="noStrike" dirty="0">
                <a:solidFill>
                  <a:srgbClr val="000000"/>
                </a:solidFill>
                <a:effectLst/>
                <a:latin typeface="Calibri" panose="020F0502020204030204" pitchFamily="34" charset="0"/>
              </a:rPr>
              <a:t>Transportation is involved </a:t>
            </a:r>
          </a:p>
          <a:p>
            <a:pPr fontAlgn="base">
              <a:spcBef>
                <a:spcPts val="0"/>
              </a:spcBef>
              <a:spcAft>
                <a:spcPts val="800"/>
              </a:spcAft>
            </a:pPr>
            <a:r>
              <a:rPr lang="en-US" sz="3600" b="0" i="0" u="none" strike="noStrike" dirty="0">
                <a:solidFill>
                  <a:srgbClr val="000000"/>
                </a:solidFill>
                <a:effectLst/>
                <a:latin typeface="Calibri" panose="020F0502020204030204" pitchFamily="34" charset="0"/>
              </a:rPr>
              <a:t>Consultant requests one</a:t>
            </a:r>
          </a:p>
          <a:p>
            <a:pPr rtl="0" fontAlgn="base">
              <a:spcBef>
                <a:spcPts val="0"/>
              </a:spcBef>
              <a:spcAft>
                <a:spcPts val="800"/>
              </a:spcAft>
              <a:buFont typeface="Arial" panose="020B0604020202020204" pitchFamily="34" charset="0"/>
              <a:buChar char="•"/>
            </a:pPr>
            <a:endParaRPr lang="en-US" sz="3600" b="0" i="0" u="none" strike="noStrike" dirty="0">
              <a:solidFill>
                <a:srgbClr val="000000"/>
              </a:solidFill>
              <a:effectLst/>
              <a:latin typeface="Noto Sans Symbols"/>
            </a:endParaRPr>
          </a:p>
          <a:p>
            <a:pPr marL="0" indent="0" rtl="0">
              <a:spcBef>
                <a:spcPts val="0"/>
              </a:spcBef>
              <a:spcAft>
                <a:spcPts val="800"/>
              </a:spcAft>
              <a:buNone/>
            </a:pPr>
            <a:r>
              <a:rPr lang="en-US" sz="3600" b="0" i="1" u="none" strike="noStrike" dirty="0">
                <a:solidFill>
                  <a:srgbClr val="FF0000"/>
                </a:solidFill>
                <a:effectLst/>
                <a:latin typeface="Calibri" panose="020F0502020204030204" pitchFamily="34" charset="0"/>
              </a:rPr>
              <a:t>Please note: These criteria are independent of each other. So, even if you are paying less than $5,000 if any of the other criteria are present you are required to use a contract.</a:t>
            </a:r>
            <a:endParaRPr lang="en-US" sz="3600" b="0" dirty="0">
              <a:solidFill>
                <a:srgbClr val="FF0000"/>
              </a:solidFill>
              <a:effectLst/>
            </a:endParaRPr>
          </a:p>
          <a:p>
            <a:pPr marL="0" indent="0">
              <a:buNone/>
            </a:pPr>
            <a:br>
              <a:rPr lang="en-US" dirty="0"/>
            </a:br>
            <a:endParaRPr lang="en-US" dirty="0"/>
          </a:p>
        </p:txBody>
      </p:sp>
    </p:spTree>
    <p:extLst>
      <p:ext uri="{BB962C8B-B14F-4D97-AF65-F5344CB8AC3E}">
        <p14:creationId xmlns:p14="http://schemas.microsoft.com/office/powerpoint/2010/main" val="3367952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FD39A-E05A-4951-BF36-E0C88076A154}"/>
              </a:ext>
            </a:extLst>
          </p:cNvPr>
          <p:cNvSpPr>
            <a:spLocks noGrp="1"/>
          </p:cNvSpPr>
          <p:nvPr>
            <p:ph type="title"/>
          </p:nvPr>
        </p:nvSpPr>
        <p:spPr>
          <a:xfrm>
            <a:off x="261257" y="390418"/>
            <a:ext cx="10515600" cy="996592"/>
          </a:xfrm>
        </p:spPr>
        <p:txBody>
          <a:bodyPr>
            <a:noAutofit/>
          </a:bodyPr>
          <a:lstStyle/>
          <a:p>
            <a:pPr algn="ctr"/>
            <a:r>
              <a:rPr lang="en-US" sz="3600" b="1" i="0" u="none" strike="noStrike" dirty="0">
                <a:effectLst/>
                <a:latin typeface="Arial" panose="020B0604020202020204" pitchFamily="34" charset="0"/>
                <a:cs typeface="Arial" panose="020B0604020202020204" pitchFamily="34" charset="0"/>
              </a:rPr>
              <a:t>Why do you need a contract in place before starting to provide/receive services? </a:t>
            </a:r>
            <a:endParaRPr lang="en-US" sz="36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B758E0EE-5B39-481B-BDB9-109CD8A7ECD9}"/>
              </a:ext>
            </a:extLst>
          </p:cNvPr>
          <p:cNvSpPr>
            <a:spLocks noGrp="1"/>
          </p:cNvSpPr>
          <p:nvPr>
            <p:ph idx="1"/>
          </p:nvPr>
        </p:nvSpPr>
        <p:spPr/>
        <p:txBody>
          <a:bodyPr/>
          <a:lstStyle/>
          <a:p>
            <a:pPr marL="0" indent="0" rtl="0" fontAlgn="base">
              <a:spcBef>
                <a:spcPts val="0"/>
              </a:spcBef>
              <a:spcAft>
                <a:spcPts val="0"/>
              </a:spcAft>
              <a:buNone/>
            </a:pPr>
            <a:endParaRPr lang="en-US" dirty="0">
              <a:solidFill>
                <a:srgbClr val="000000"/>
              </a:solidFill>
              <a:latin typeface="Calibri" panose="020F0502020204030204" pitchFamily="34" charset="0"/>
            </a:endParaRPr>
          </a:p>
          <a:p>
            <a:pPr rtl="0"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Calibri" panose="020F0502020204030204" pitchFamily="34" charset="0"/>
              </a:rPr>
              <a:t>to confirm and memorialize the agreed upon terms and conditions of a transaction </a:t>
            </a:r>
            <a:endParaRPr lang="en-US" b="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Calibri" panose="020F0502020204030204" pitchFamily="34" charset="0"/>
              </a:rPr>
              <a:t>to protect money paid</a:t>
            </a:r>
            <a:endParaRPr lang="en-US" b="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Calibri" panose="020F0502020204030204" pitchFamily="34" charset="0"/>
              </a:rPr>
              <a:t>to ensure the quality of product or services</a:t>
            </a:r>
            <a:endParaRPr lang="en-US" b="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Calibri" panose="020F0502020204030204" pitchFamily="34" charset="0"/>
              </a:rPr>
              <a:t>to protect intellectual property</a:t>
            </a:r>
            <a:endParaRPr lang="en-US" b="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Calibri" panose="020F0502020204030204" pitchFamily="34" charset="0"/>
              </a:rPr>
              <a:t>to ensure compliance with contract</a:t>
            </a:r>
            <a:endParaRPr lang="en-US" b="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Calibri" panose="020F0502020204030204" pitchFamily="34" charset="0"/>
              </a:rPr>
              <a:t>to establish independent consultant relationship </a:t>
            </a:r>
            <a:endParaRPr lang="en-US" b="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Calibri" panose="020F0502020204030204" pitchFamily="34" charset="0"/>
              </a:rPr>
              <a:t>to protect personal identifiable information (PII) data</a:t>
            </a:r>
            <a:endParaRPr lang="en-US" b="0" i="0" u="none" strike="noStrike" dirty="0">
              <a:solidFill>
                <a:srgbClr val="000000"/>
              </a:solidFill>
              <a:effectLst/>
              <a:latin typeface="Noto Sans Symbols"/>
            </a:endParaRPr>
          </a:p>
          <a:p>
            <a:pPr rtl="0" fontAlgn="base">
              <a:spcBef>
                <a:spcPts val="0"/>
              </a:spcBef>
              <a:spcAft>
                <a:spcPts val="800"/>
              </a:spcAft>
              <a:buFont typeface="Arial" panose="020B0604020202020204" pitchFamily="34" charset="0"/>
              <a:buChar char="•"/>
            </a:pPr>
            <a:r>
              <a:rPr lang="en-US" b="0" i="0" u="none" strike="noStrike" dirty="0">
                <a:solidFill>
                  <a:srgbClr val="000000"/>
                </a:solidFill>
                <a:effectLst/>
                <a:latin typeface="Calibri" panose="020F0502020204030204" pitchFamily="34" charset="0"/>
              </a:rPr>
              <a:t>to protect education records or employee records – FERPA &amp; PII</a:t>
            </a:r>
            <a:endParaRPr lang="en-US" b="0" i="0" u="none" strike="noStrike" dirty="0">
              <a:solidFill>
                <a:srgbClr val="000000"/>
              </a:solidFill>
              <a:effectLst/>
              <a:latin typeface="Noto Sans Symbols"/>
            </a:endParaRPr>
          </a:p>
          <a:p>
            <a:endParaRPr lang="en-US" dirty="0"/>
          </a:p>
        </p:txBody>
      </p:sp>
    </p:spTree>
    <p:extLst>
      <p:ext uri="{BB962C8B-B14F-4D97-AF65-F5344CB8AC3E}">
        <p14:creationId xmlns:p14="http://schemas.microsoft.com/office/powerpoint/2010/main" val="2511712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3BC0F3-205E-419D-B69F-266FAA2B5E65}"/>
              </a:ext>
            </a:extLst>
          </p:cNvPr>
          <p:cNvSpPr>
            <a:spLocks noGrp="1"/>
          </p:cNvSpPr>
          <p:nvPr>
            <p:ph type="title"/>
          </p:nvPr>
        </p:nvSpPr>
        <p:spPr/>
        <p:txBody>
          <a:bodyPr>
            <a:normAutofit fontScale="90000"/>
          </a:bodyPr>
          <a:lstStyle/>
          <a:p>
            <a:pPr algn="ctr"/>
            <a:br>
              <a:rPr lang="en-US" sz="4000" b="1" i="0" u="none" strike="noStrike" dirty="0">
                <a:effectLst/>
                <a:latin typeface="Arial" panose="020B0604020202020204" pitchFamily="34" charset="0"/>
                <a:cs typeface="Arial" panose="020B0604020202020204" pitchFamily="34" charset="0"/>
              </a:rPr>
            </a:br>
            <a:r>
              <a:rPr lang="en-US" sz="4000" b="1" i="0" u="none" strike="noStrike" dirty="0">
                <a:effectLst/>
                <a:latin typeface="Arial" panose="020B0604020202020204" pitchFamily="34" charset="0"/>
                <a:cs typeface="Arial" panose="020B0604020202020204" pitchFamily="34" charset="0"/>
              </a:rPr>
              <a:t>Non-Disclosure Agreement (NDA)</a:t>
            </a:r>
            <a:endParaRPr lang="en-US" sz="4000" dirty="0">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2346DEF-0435-402A-9D85-7055E3E0A0CB}"/>
              </a:ext>
            </a:extLst>
          </p:cNvPr>
          <p:cNvSpPr>
            <a:spLocks noGrp="1"/>
          </p:cNvSpPr>
          <p:nvPr>
            <p:ph idx="1"/>
          </p:nvPr>
        </p:nvSpPr>
        <p:spPr/>
        <p:txBody>
          <a:bodyPr/>
          <a:lstStyle/>
          <a:p>
            <a:pPr rtl="0" fontAlgn="base">
              <a:spcBef>
                <a:spcPts val="0"/>
              </a:spcBef>
              <a:spcAft>
                <a:spcPts val="0"/>
              </a:spcAft>
              <a:buFont typeface="Arial" panose="020B0604020202020204" pitchFamily="34" charset="0"/>
              <a:buChar char="•"/>
            </a:pPr>
            <a:r>
              <a:rPr lang="en-US" sz="3600" b="0" i="0" u="none" strike="noStrike" dirty="0">
                <a:solidFill>
                  <a:srgbClr val="000000"/>
                </a:solidFill>
                <a:effectLst/>
                <a:latin typeface="Calibri" panose="020F0502020204030204" pitchFamily="34" charset="0"/>
              </a:rPr>
              <a:t>An NDA is important to safeguard confidential information shared with others.</a:t>
            </a:r>
          </a:p>
          <a:p>
            <a:pPr marL="0" indent="0" rtl="0" fontAlgn="base">
              <a:spcBef>
                <a:spcPts val="0"/>
              </a:spcBef>
              <a:spcAft>
                <a:spcPts val="0"/>
              </a:spcAft>
              <a:buNone/>
            </a:pPr>
            <a:endParaRPr lang="en-US" sz="3600" b="0" i="0" u="none" strike="noStrike" dirty="0">
              <a:solidFill>
                <a:srgbClr val="000000"/>
              </a:solidFill>
              <a:effectLst/>
              <a:latin typeface="Noto Sans Symbols"/>
            </a:endParaRPr>
          </a:p>
          <a:p>
            <a:pPr rtl="0" fontAlgn="base">
              <a:spcBef>
                <a:spcPts val="0"/>
              </a:spcBef>
              <a:spcAft>
                <a:spcPts val="800"/>
              </a:spcAft>
              <a:buFont typeface="Arial" panose="020B0604020202020204" pitchFamily="34" charset="0"/>
              <a:buChar char="•"/>
            </a:pPr>
            <a:r>
              <a:rPr lang="en-US" sz="3600" b="0" i="0" u="none" strike="noStrike" dirty="0">
                <a:solidFill>
                  <a:srgbClr val="FF0000"/>
                </a:solidFill>
                <a:effectLst/>
                <a:latin typeface="Calibri" panose="020F0502020204030204" pitchFamily="34" charset="0"/>
              </a:rPr>
              <a:t>An NDA must be executed before any confidential information is shared with others, unless an agreement with a confidentiality provision is already in place.</a:t>
            </a:r>
            <a:endParaRPr lang="en-US" sz="3600" b="0" i="0" u="none" strike="noStrike" dirty="0">
              <a:solidFill>
                <a:srgbClr val="FF0000"/>
              </a:solidFill>
              <a:effectLst/>
              <a:latin typeface="Noto Sans Symbols"/>
            </a:endParaRPr>
          </a:p>
          <a:p>
            <a:endParaRPr lang="en-US" dirty="0"/>
          </a:p>
        </p:txBody>
      </p:sp>
    </p:spTree>
    <p:extLst>
      <p:ext uri="{BB962C8B-B14F-4D97-AF65-F5344CB8AC3E}">
        <p14:creationId xmlns:p14="http://schemas.microsoft.com/office/powerpoint/2010/main" val="1829741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AE025-3C4C-44B7-8E21-CBB33DCEFB06}"/>
              </a:ext>
            </a:extLst>
          </p:cNvPr>
          <p:cNvSpPr>
            <a:spLocks noGrp="1"/>
          </p:cNvSpPr>
          <p:nvPr>
            <p:ph type="title"/>
          </p:nvPr>
        </p:nvSpPr>
        <p:spPr/>
        <p:txBody>
          <a:bodyPr>
            <a:normAutofit fontScale="90000"/>
          </a:bodyPr>
          <a:lstStyle/>
          <a:p>
            <a:pPr algn="ctr" rtl="0">
              <a:spcBef>
                <a:spcPts val="0"/>
              </a:spcBef>
              <a:spcAft>
                <a:spcPts val="800"/>
              </a:spcAft>
            </a:pPr>
            <a:br>
              <a:rPr lang="en-US" dirty="0"/>
            </a:br>
            <a:br>
              <a:rPr lang="en-US" dirty="0"/>
            </a:br>
            <a:r>
              <a:rPr lang="en-US" sz="4900" b="1" i="0" u="none" strike="noStrike" dirty="0">
                <a:effectLst/>
                <a:latin typeface="+mn-lt"/>
              </a:rPr>
              <a:t>What is a Scope of Work? </a:t>
            </a:r>
            <a:br>
              <a:rPr lang="en-US" sz="4900" b="0" dirty="0">
                <a:effectLst/>
                <a:latin typeface="+mn-lt"/>
              </a:rPr>
            </a:br>
            <a:br>
              <a:rPr lang="en-US" sz="4900" dirty="0">
                <a:latin typeface="+mn-lt"/>
              </a:rPr>
            </a:br>
            <a:endParaRPr lang="en-US" sz="4900" dirty="0">
              <a:latin typeface="+mn-lt"/>
            </a:endParaRPr>
          </a:p>
        </p:txBody>
      </p:sp>
      <p:sp>
        <p:nvSpPr>
          <p:cNvPr id="3" name="Content Placeholder 2">
            <a:extLst>
              <a:ext uri="{FF2B5EF4-FFF2-40B4-BE49-F238E27FC236}">
                <a16:creationId xmlns:a16="http://schemas.microsoft.com/office/drawing/2014/main" id="{134DB3AE-2BED-461C-B603-2B4485569CB8}"/>
              </a:ext>
            </a:extLst>
          </p:cNvPr>
          <p:cNvSpPr>
            <a:spLocks noGrp="1"/>
          </p:cNvSpPr>
          <p:nvPr>
            <p:ph idx="1"/>
          </p:nvPr>
        </p:nvSpPr>
        <p:spPr/>
        <p:txBody>
          <a:bodyPr>
            <a:normAutofit lnSpcReduction="10000"/>
          </a:bodyPr>
          <a:lstStyle/>
          <a:p>
            <a:pPr marL="0" indent="0" rtl="0">
              <a:spcBef>
                <a:spcPts val="0"/>
              </a:spcBef>
              <a:spcAft>
                <a:spcPts val="800"/>
              </a:spcAft>
              <a:buNone/>
            </a:pPr>
            <a:r>
              <a:rPr lang="en-US" sz="2400" b="1" i="0" u="none" strike="noStrike" dirty="0">
                <a:solidFill>
                  <a:srgbClr val="002060"/>
                </a:solidFill>
                <a:effectLst/>
                <a:latin typeface="Calibri" panose="020F0502020204030204" pitchFamily="34" charset="0"/>
              </a:rPr>
              <a:t>PROJECT DESCRIPTION</a:t>
            </a:r>
            <a:endParaRPr lang="en-US" sz="2400" b="0" dirty="0">
              <a:solidFill>
                <a:srgbClr val="002060"/>
              </a:solidFill>
              <a:effectLst/>
            </a:endParaRPr>
          </a:p>
          <a:p>
            <a:pPr rtl="0" fontAlgn="base">
              <a:spcBef>
                <a:spcPts val="0"/>
              </a:spcBef>
              <a:spcAft>
                <a:spcPts val="800"/>
              </a:spcAft>
            </a:pPr>
            <a:r>
              <a:rPr lang="en-US" sz="2400" b="0" i="0" u="none" strike="noStrike" dirty="0">
                <a:solidFill>
                  <a:srgbClr val="002060"/>
                </a:solidFill>
                <a:effectLst/>
                <a:latin typeface="Calibri" panose="020F0502020204030204" pitchFamily="34" charset="0"/>
              </a:rPr>
              <a:t>Necessary if consultant is providing services </a:t>
            </a:r>
          </a:p>
          <a:p>
            <a:pPr marL="0" indent="0" rtl="0" fontAlgn="base">
              <a:spcBef>
                <a:spcPts val="0"/>
              </a:spcBef>
              <a:spcAft>
                <a:spcPts val="800"/>
              </a:spcAft>
              <a:buNone/>
            </a:pPr>
            <a:endParaRPr lang="en-US" sz="2400" b="0" i="0" u="none" strike="noStrike" dirty="0">
              <a:solidFill>
                <a:srgbClr val="002060"/>
              </a:solidFill>
              <a:effectLst/>
              <a:latin typeface="Noto Sans Symbols"/>
            </a:endParaRPr>
          </a:p>
          <a:p>
            <a:pPr marL="0" indent="0" rtl="0">
              <a:spcBef>
                <a:spcPts val="0"/>
              </a:spcBef>
              <a:spcAft>
                <a:spcPts val="800"/>
              </a:spcAft>
              <a:buNone/>
            </a:pPr>
            <a:r>
              <a:rPr lang="en-US" sz="2400" b="1" i="0" u="none" strike="noStrike" dirty="0">
                <a:solidFill>
                  <a:srgbClr val="002060"/>
                </a:solidFill>
                <a:effectLst/>
                <a:latin typeface="Calibri" panose="020F0502020204030204" pitchFamily="34" charset="0"/>
              </a:rPr>
              <a:t>DELIVERABLES TO BE PRODUCED OR TASKS TO BE COMPLETED BY THE CONSULTANT</a:t>
            </a:r>
            <a:endParaRPr lang="en-US" sz="2400" b="0" dirty="0">
              <a:solidFill>
                <a:srgbClr val="002060"/>
              </a:solidFill>
              <a:effectLst/>
            </a:endParaRPr>
          </a:p>
          <a:p>
            <a:pPr rtl="0" fontAlgn="base">
              <a:spcBef>
                <a:spcPts val="0"/>
              </a:spcBef>
              <a:spcAft>
                <a:spcPts val="0"/>
              </a:spcAft>
            </a:pPr>
            <a:r>
              <a:rPr lang="en-US" sz="2400" b="0" i="0" u="none" strike="noStrike" dirty="0">
                <a:solidFill>
                  <a:srgbClr val="002060"/>
                </a:solidFill>
                <a:effectLst/>
                <a:latin typeface="Calibri" panose="020F0502020204030204" pitchFamily="34" charset="0"/>
              </a:rPr>
              <a:t>Services rendered for the purpose of the project that is being contracted</a:t>
            </a:r>
            <a:endParaRPr lang="en-US" sz="2400" b="0" i="0" u="none" strike="noStrike" dirty="0">
              <a:solidFill>
                <a:srgbClr val="002060"/>
              </a:solidFill>
              <a:effectLst/>
              <a:latin typeface="Noto Sans Symbols"/>
            </a:endParaRPr>
          </a:p>
          <a:p>
            <a:pPr rtl="0" fontAlgn="base">
              <a:spcBef>
                <a:spcPts val="0"/>
              </a:spcBef>
              <a:spcAft>
                <a:spcPts val="0"/>
              </a:spcAft>
            </a:pPr>
            <a:r>
              <a:rPr lang="en-US" sz="2400" b="0" i="0" u="none" strike="noStrike" dirty="0">
                <a:solidFill>
                  <a:srgbClr val="002060"/>
                </a:solidFill>
                <a:effectLst/>
                <a:latin typeface="Calibri" panose="020F0502020204030204" pitchFamily="34" charset="0"/>
              </a:rPr>
              <a:t>Specific costs or breakdown of budget by deliverables or tasks </a:t>
            </a:r>
            <a:endParaRPr lang="en-US" sz="2400" b="0" i="0" u="none" strike="noStrike" dirty="0">
              <a:solidFill>
                <a:srgbClr val="002060"/>
              </a:solidFill>
              <a:effectLst/>
              <a:latin typeface="Noto Sans Symbols"/>
            </a:endParaRPr>
          </a:p>
          <a:p>
            <a:pPr rtl="0" fontAlgn="base">
              <a:spcBef>
                <a:spcPts val="0"/>
              </a:spcBef>
              <a:spcAft>
                <a:spcPts val="800"/>
              </a:spcAft>
            </a:pPr>
            <a:r>
              <a:rPr lang="en-US" sz="2400" b="0" i="0" u="none" strike="noStrike" dirty="0">
                <a:solidFill>
                  <a:srgbClr val="002060"/>
                </a:solidFill>
                <a:effectLst/>
                <a:latin typeface="Calibri" panose="020F0502020204030204" pitchFamily="34" charset="0"/>
              </a:rPr>
              <a:t>Itemized list of deliverables</a:t>
            </a:r>
          </a:p>
          <a:p>
            <a:pPr marL="0" indent="0" rtl="0" fontAlgn="base">
              <a:spcBef>
                <a:spcPts val="0"/>
              </a:spcBef>
              <a:spcAft>
                <a:spcPts val="800"/>
              </a:spcAft>
              <a:buNone/>
            </a:pPr>
            <a:endParaRPr lang="en-US" sz="2400" b="0" i="0" u="none" strike="noStrike" dirty="0">
              <a:solidFill>
                <a:srgbClr val="002060"/>
              </a:solidFill>
              <a:effectLst/>
              <a:latin typeface="Noto Sans Symbols"/>
            </a:endParaRPr>
          </a:p>
          <a:p>
            <a:pPr marL="0" indent="0" rtl="0">
              <a:spcBef>
                <a:spcPts val="0"/>
              </a:spcBef>
              <a:spcAft>
                <a:spcPts val="800"/>
              </a:spcAft>
              <a:buNone/>
            </a:pPr>
            <a:r>
              <a:rPr lang="en-US" sz="2400" b="1" i="0" u="none" strike="noStrike" dirty="0">
                <a:solidFill>
                  <a:srgbClr val="002060"/>
                </a:solidFill>
                <a:effectLst/>
                <a:latin typeface="Calibri" panose="020F0502020204030204" pitchFamily="34" charset="0"/>
              </a:rPr>
              <a:t>PAYMENT AND INVOICING SCHEDULE</a:t>
            </a:r>
            <a:endParaRPr lang="en-US" sz="2400" b="0" dirty="0">
              <a:solidFill>
                <a:srgbClr val="002060"/>
              </a:solidFill>
              <a:effectLst/>
            </a:endParaRPr>
          </a:p>
          <a:p>
            <a:pPr rtl="0" fontAlgn="base">
              <a:spcBef>
                <a:spcPts val="0"/>
              </a:spcBef>
              <a:spcAft>
                <a:spcPts val="800"/>
              </a:spcAft>
            </a:pPr>
            <a:r>
              <a:rPr lang="en-US" sz="2400" b="0" i="0" u="none" strike="noStrike" dirty="0">
                <a:solidFill>
                  <a:srgbClr val="002060"/>
                </a:solidFill>
                <a:effectLst/>
                <a:latin typeface="Calibri" panose="020F0502020204030204" pitchFamily="34" charset="0"/>
              </a:rPr>
              <a:t>Predetermined timeline for how the funds for the deliverables will be paid to the Consultant</a:t>
            </a:r>
            <a:endParaRPr lang="en-US" sz="2400" b="0" i="0" u="none" strike="noStrike" dirty="0">
              <a:solidFill>
                <a:srgbClr val="002060"/>
              </a:solidFill>
              <a:effectLst/>
              <a:latin typeface="Noto Sans Symbols"/>
            </a:endParaRPr>
          </a:p>
          <a:p>
            <a:endParaRPr lang="en-US" dirty="0"/>
          </a:p>
        </p:txBody>
      </p:sp>
    </p:spTree>
    <p:extLst>
      <p:ext uri="{BB962C8B-B14F-4D97-AF65-F5344CB8AC3E}">
        <p14:creationId xmlns:p14="http://schemas.microsoft.com/office/powerpoint/2010/main" val="2238322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E606D-C5A6-4236-B2D1-688B83559B10}"/>
              </a:ext>
            </a:extLst>
          </p:cNvPr>
          <p:cNvSpPr>
            <a:spLocks noGrp="1"/>
          </p:cNvSpPr>
          <p:nvPr>
            <p:ph type="title"/>
          </p:nvPr>
        </p:nvSpPr>
        <p:spPr/>
        <p:txBody>
          <a:bodyPr>
            <a:normAutofit fontScale="90000"/>
          </a:bodyPr>
          <a:lstStyle/>
          <a:p>
            <a:pPr algn="ctr" rtl="0">
              <a:spcBef>
                <a:spcPts val="0"/>
              </a:spcBef>
              <a:spcAft>
                <a:spcPts val="800"/>
              </a:spcAft>
            </a:pPr>
            <a:br>
              <a:rPr lang="en-US" b="0" dirty="0">
                <a:effectLst/>
              </a:rPr>
            </a:br>
            <a:br>
              <a:rPr lang="en-US" dirty="0"/>
            </a:br>
            <a:br>
              <a:rPr lang="en-US" b="0" dirty="0">
                <a:effectLst/>
              </a:rPr>
            </a:br>
            <a:br>
              <a:rPr lang="en-US" dirty="0"/>
            </a:br>
            <a:br>
              <a:rPr lang="en-US" b="0" dirty="0">
                <a:effectLst/>
              </a:rPr>
            </a:br>
            <a:br>
              <a:rPr lang="en-US" b="0" dirty="0"/>
            </a:br>
            <a:br>
              <a:rPr lang="en-US" b="0" dirty="0"/>
            </a:br>
            <a:r>
              <a:rPr lang="en-US" sz="4900" b="1" i="0" u="none" strike="noStrike" dirty="0">
                <a:effectLst/>
                <a:latin typeface="Arial" panose="020B0604020202020204" pitchFamily="34" charset="0"/>
                <a:cs typeface="Arial" panose="020B0604020202020204" pitchFamily="34" charset="0"/>
              </a:rPr>
              <a:t>Intellectual Property</a:t>
            </a:r>
            <a:br>
              <a:rPr lang="en-US" b="0" dirty="0">
                <a:effectLst/>
              </a:rPr>
            </a:br>
            <a:br>
              <a:rPr lang="en-US" dirty="0"/>
            </a:br>
            <a:br>
              <a:rPr lang="en-US" dirty="0"/>
            </a:br>
            <a:br>
              <a:rPr lang="en-US" dirty="0"/>
            </a:br>
            <a:br>
              <a:rPr lang="en-US" dirty="0"/>
            </a:br>
            <a:br>
              <a:rPr lang="en-US" dirty="0"/>
            </a:br>
            <a:endParaRPr lang="en-US" dirty="0"/>
          </a:p>
        </p:txBody>
      </p:sp>
      <p:sp>
        <p:nvSpPr>
          <p:cNvPr id="3" name="Content Placeholder 2">
            <a:extLst>
              <a:ext uri="{FF2B5EF4-FFF2-40B4-BE49-F238E27FC236}">
                <a16:creationId xmlns:a16="http://schemas.microsoft.com/office/drawing/2014/main" id="{B77E10B6-4234-43DF-B0D3-1A42A00C045C}"/>
              </a:ext>
            </a:extLst>
          </p:cNvPr>
          <p:cNvSpPr>
            <a:spLocks noGrp="1"/>
          </p:cNvSpPr>
          <p:nvPr>
            <p:ph idx="1"/>
          </p:nvPr>
        </p:nvSpPr>
        <p:spPr/>
        <p:txBody>
          <a:bodyPr>
            <a:normAutofit fontScale="85000" lnSpcReduction="20000"/>
          </a:bodyPr>
          <a:lstStyle/>
          <a:p>
            <a:pPr rtl="0" fontAlgn="base">
              <a:spcBef>
                <a:spcPts val="0"/>
              </a:spcBef>
              <a:spcAft>
                <a:spcPts val="0"/>
              </a:spcAft>
              <a:buFont typeface="Arial" panose="020B0604020202020204" pitchFamily="34" charset="0"/>
              <a:buChar char="•"/>
            </a:pPr>
            <a:r>
              <a:rPr lang="en-US" i="0" u="none" strike="noStrike" dirty="0">
                <a:solidFill>
                  <a:srgbClr val="000000"/>
                </a:solidFill>
                <a:effectLst/>
                <a:latin typeface="Calibri" panose="020F0502020204030204" pitchFamily="34" charset="0"/>
              </a:rPr>
              <a:t>Establish</a:t>
            </a:r>
            <a:r>
              <a:rPr lang="en-US" b="0" i="0" u="none" strike="noStrike" dirty="0">
                <a:solidFill>
                  <a:srgbClr val="000000"/>
                </a:solidFill>
                <a:effectLst/>
                <a:latin typeface="Calibri" panose="020F0502020204030204" pitchFamily="34" charset="0"/>
              </a:rPr>
              <a:t> who will own copyright in deliverables (final work product)</a:t>
            </a:r>
          </a:p>
          <a:p>
            <a:pPr rtl="0" fontAlgn="base">
              <a:spcBef>
                <a:spcPts val="0"/>
              </a:spcBef>
              <a:spcAft>
                <a:spcPts val="0"/>
              </a:spcAft>
              <a:buFont typeface="Arial" panose="020B0604020202020204" pitchFamily="34" charset="0"/>
              <a:buChar char="•"/>
            </a:pPr>
            <a:endParaRPr lang="en-US" b="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b="0" i="0" u="none" strike="noStrike" dirty="0">
                <a:solidFill>
                  <a:srgbClr val="000000"/>
                </a:solidFill>
                <a:effectLst/>
                <a:latin typeface="Calibri" panose="020F0502020204030204" pitchFamily="34" charset="0"/>
              </a:rPr>
              <a:t>Determine who will hold license and terms of the license</a:t>
            </a:r>
            <a:br>
              <a:rPr lang="en-US" b="0" i="0" u="none" strike="noStrike" dirty="0">
                <a:solidFill>
                  <a:srgbClr val="000000"/>
                </a:solidFill>
                <a:effectLst/>
                <a:latin typeface="Noto Sans Symbols"/>
              </a:rPr>
            </a:br>
            <a:endParaRPr lang="en-US" b="0" i="0" u="none" strike="noStrike" dirty="0">
              <a:solidFill>
                <a:srgbClr val="000000"/>
              </a:solidFill>
              <a:effectLst/>
              <a:latin typeface="Noto Sans Symbols"/>
            </a:endParaRPr>
          </a:p>
          <a:p>
            <a:pPr rtl="0" fontAlgn="base">
              <a:spcBef>
                <a:spcPts val="0"/>
              </a:spcBef>
              <a:spcAft>
                <a:spcPts val="800"/>
              </a:spcAft>
              <a:buFont typeface="Arial" panose="020B0604020202020204" pitchFamily="34" charset="0"/>
              <a:buChar char="•"/>
            </a:pPr>
            <a:r>
              <a:rPr lang="en-US" b="0" i="0" u="none" strike="noStrike" dirty="0">
                <a:solidFill>
                  <a:srgbClr val="000000"/>
                </a:solidFill>
                <a:effectLst/>
                <a:latin typeface="Calibri" panose="020F0502020204030204" pitchFamily="34" charset="0"/>
              </a:rPr>
              <a:t>Specify permissions for any authorized use of TC’s or consultant's name/mark</a:t>
            </a:r>
          </a:p>
          <a:p>
            <a:pPr rtl="0" fontAlgn="base">
              <a:spcBef>
                <a:spcPts val="0"/>
              </a:spcBef>
              <a:spcAft>
                <a:spcPts val="800"/>
              </a:spcAft>
              <a:buFont typeface="Arial" panose="020B0604020202020204" pitchFamily="34" charset="0"/>
              <a:buChar char="•"/>
            </a:pPr>
            <a:endParaRPr lang="en-US" dirty="0">
              <a:solidFill>
                <a:srgbClr val="000000"/>
              </a:solidFill>
              <a:latin typeface="Calibri" panose="020F0502020204030204" pitchFamily="34" charset="0"/>
            </a:endParaRPr>
          </a:p>
          <a:p>
            <a:pPr rtl="0" fontAlgn="base">
              <a:spcBef>
                <a:spcPts val="0"/>
              </a:spcBef>
              <a:spcAft>
                <a:spcPts val="800"/>
              </a:spcAft>
              <a:buFont typeface="Arial" panose="020B0604020202020204" pitchFamily="34" charset="0"/>
              <a:buChar char="•"/>
            </a:pPr>
            <a:r>
              <a:rPr lang="en-US" b="0" i="0" u="none" strike="noStrike" dirty="0">
                <a:solidFill>
                  <a:srgbClr val="000000"/>
                </a:solidFill>
                <a:effectLst/>
                <a:latin typeface="Calibri" panose="020F0502020204030204" pitchFamily="34" charset="0"/>
              </a:rPr>
              <a:t>Provide explanation for any alternative IP request </a:t>
            </a:r>
          </a:p>
          <a:p>
            <a:pPr marL="0" indent="0" rtl="0" fontAlgn="base">
              <a:spcBef>
                <a:spcPts val="0"/>
              </a:spcBef>
              <a:spcAft>
                <a:spcPts val="800"/>
              </a:spcAft>
              <a:buNone/>
            </a:pPr>
            <a:endParaRPr lang="en-US" b="0" i="0" u="none" strike="noStrike" dirty="0">
              <a:solidFill>
                <a:srgbClr val="000000"/>
              </a:solidFill>
              <a:effectLst/>
              <a:latin typeface="Noto Sans Symbols"/>
            </a:endParaRPr>
          </a:p>
          <a:p>
            <a:pPr marL="0" indent="0" rtl="0">
              <a:spcBef>
                <a:spcPts val="0"/>
              </a:spcBef>
              <a:spcAft>
                <a:spcPts val="800"/>
              </a:spcAft>
              <a:buNone/>
            </a:pPr>
            <a:r>
              <a:rPr lang="en-US" b="0" i="1" u="none" strike="noStrike" dirty="0">
                <a:solidFill>
                  <a:srgbClr val="FF0000"/>
                </a:solidFill>
                <a:effectLst/>
                <a:latin typeface="Calibri" panose="020F0502020204030204" pitchFamily="34" charset="0"/>
              </a:rPr>
              <a:t>*Note: If a consultant wishes to own copyright or only grant TC a license, a template may not be used. You should then include Intellectual Property details in the Scope of Work for OGC to review when preparing the contract. If consultant asks for changes, please contact OGC.</a:t>
            </a:r>
            <a:endParaRPr lang="en-US" b="0" dirty="0">
              <a:solidFill>
                <a:srgbClr val="FF0000"/>
              </a:solidFill>
              <a:effectLst/>
            </a:endParaRPr>
          </a:p>
          <a:p>
            <a:pPr marL="0" indent="0">
              <a:buNone/>
            </a:pPr>
            <a:br>
              <a:rPr lang="en-US" dirty="0"/>
            </a:br>
            <a:endParaRPr lang="en-US" dirty="0"/>
          </a:p>
        </p:txBody>
      </p:sp>
    </p:spTree>
    <p:extLst>
      <p:ext uri="{BB962C8B-B14F-4D97-AF65-F5344CB8AC3E}">
        <p14:creationId xmlns:p14="http://schemas.microsoft.com/office/powerpoint/2010/main" val="8599702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233B7-99FF-4E7D-9BEF-7FEB3AE92E17}"/>
              </a:ext>
            </a:extLst>
          </p:cNvPr>
          <p:cNvSpPr>
            <a:spLocks noGrp="1"/>
          </p:cNvSpPr>
          <p:nvPr>
            <p:ph type="title"/>
          </p:nvPr>
        </p:nvSpPr>
        <p:spPr/>
        <p:txBody>
          <a:bodyPr>
            <a:normAutofit/>
          </a:bodyPr>
          <a:lstStyle/>
          <a:p>
            <a:pPr algn="ctr"/>
            <a:r>
              <a:rPr lang="en-US" b="1" i="0" u="none" strike="noStrike" dirty="0">
                <a:effectLst/>
              </a:rPr>
              <a:t>Templates</a:t>
            </a:r>
            <a:endParaRPr lang="en-US" dirty="0"/>
          </a:p>
        </p:txBody>
      </p:sp>
      <p:sp>
        <p:nvSpPr>
          <p:cNvPr id="3" name="Content Placeholder 2">
            <a:extLst>
              <a:ext uri="{FF2B5EF4-FFF2-40B4-BE49-F238E27FC236}">
                <a16:creationId xmlns:a16="http://schemas.microsoft.com/office/drawing/2014/main" id="{3FE4D0DB-CA28-4D19-945C-768504B09C31}"/>
              </a:ext>
            </a:extLst>
          </p:cNvPr>
          <p:cNvSpPr>
            <a:spLocks noGrp="1"/>
          </p:cNvSpPr>
          <p:nvPr>
            <p:ph idx="1"/>
          </p:nvPr>
        </p:nvSpPr>
        <p:spPr>
          <a:xfrm>
            <a:off x="261257" y="1212351"/>
            <a:ext cx="11669486" cy="4599487"/>
          </a:xfrm>
        </p:spPr>
        <p:txBody>
          <a:bodyPr>
            <a:normAutofit fontScale="25000" lnSpcReduction="20000"/>
          </a:bodyPr>
          <a:lstStyle/>
          <a:p>
            <a:pPr rtl="0" fontAlgn="base">
              <a:spcBef>
                <a:spcPts val="0"/>
              </a:spcBef>
              <a:spcAft>
                <a:spcPts val="0"/>
              </a:spcAft>
              <a:buFont typeface="Arial" panose="020B0604020202020204" pitchFamily="34" charset="0"/>
              <a:buChar char="•"/>
            </a:pPr>
            <a:r>
              <a:rPr lang="en-US" sz="8000" b="0" i="0" u="none" strike="noStrike" dirty="0">
                <a:solidFill>
                  <a:srgbClr val="000000"/>
                </a:solidFill>
                <a:effectLst/>
                <a:latin typeface="Calibri" panose="020F0502020204030204" pitchFamily="34" charset="0"/>
              </a:rPr>
              <a:t>Independent Consultant (Individual/Company)</a:t>
            </a:r>
            <a:endParaRPr lang="en-US" sz="8000" b="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sz="8000" b="0" i="0" u="none" strike="noStrike" dirty="0">
                <a:solidFill>
                  <a:srgbClr val="000000"/>
                </a:solidFill>
                <a:effectLst/>
                <a:latin typeface="Calibri" panose="020F0502020204030204" pitchFamily="34" charset="0"/>
              </a:rPr>
              <a:t>Short Independent Consultant (Individual/Company)</a:t>
            </a:r>
            <a:endParaRPr lang="en-US" sz="8000" b="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sz="8000" b="0" i="0" u="none" strike="noStrike" dirty="0">
                <a:solidFill>
                  <a:srgbClr val="000000"/>
                </a:solidFill>
                <a:effectLst/>
                <a:latin typeface="Calibri" panose="020F0502020204030204" pitchFamily="34" charset="0"/>
              </a:rPr>
              <a:t>Master Services Agreement (Individual/Company)</a:t>
            </a:r>
            <a:endParaRPr lang="en-US" sz="8000" b="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sz="8000" b="0" i="0" u="none" strike="noStrike" dirty="0">
                <a:solidFill>
                  <a:srgbClr val="000000"/>
                </a:solidFill>
                <a:effectLst/>
                <a:latin typeface="Calibri" panose="020F0502020204030204" pitchFamily="34" charset="0"/>
              </a:rPr>
              <a:t>Project Agreement (Individual/Company) [to be used with Master Services Agreement]</a:t>
            </a:r>
            <a:endParaRPr lang="en-US" sz="8000" b="0" i="0" u="none" strike="noStrike" dirty="0">
              <a:solidFill>
                <a:srgbClr val="000000"/>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8000" b="0" i="0" u="none" strike="noStrike" dirty="0">
                <a:solidFill>
                  <a:srgbClr val="000000"/>
                </a:solidFill>
                <a:effectLst/>
                <a:latin typeface="Calibri" panose="020F0502020204030204" pitchFamily="34" charset="0"/>
              </a:rPr>
              <a:t>Speaker Agreement</a:t>
            </a:r>
            <a:endParaRPr lang="en-US" sz="8000" b="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sz="8000" b="0" i="0" u="none" strike="noStrike" dirty="0">
                <a:solidFill>
                  <a:srgbClr val="000000"/>
                </a:solidFill>
                <a:effectLst/>
                <a:latin typeface="Calibri" panose="020F0502020204030204" pitchFamily="34" charset="0"/>
              </a:rPr>
              <a:t>Performer Agreement </a:t>
            </a:r>
            <a:endParaRPr lang="en-US" sz="8000" b="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sz="8000" b="0" i="0" u="none" strike="noStrike" dirty="0">
                <a:solidFill>
                  <a:srgbClr val="000000"/>
                </a:solidFill>
                <a:effectLst/>
                <a:latin typeface="Calibri" panose="020F0502020204030204" pitchFamily="34" charset="0"/>
              </a:rPr>
              <a:t>Instructor Agreement </a:t>
            </a:r>
            <a:endParaRPr lang="en-US" sz="8000" b="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sz="8000" b="0" i="0" u="none" strike="noStrike" dirty="0">
                <a:solidFill>
                  <a:srgbClr val="000000"/>
                </a:solidFill>
                <a:effectLst/>
                <a:latin typeface="Calibri" panose="020F0502020204030204" pitchFamily="34" charset="0"/>
              </a:rPr>
              <a:t>Workshop Leader Services</a:t>
            </a:r>
            <a:endParaRPr lang="en-US" sz="8000" b="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sz="8000" b="0" i="0" u="none" strike="noStrike" dirty="0">
                <a:solidFill>
                  <a:srgbClr val="000000"/>
                </a:solidFill>
                <a:effectLst/>
                <a:latin typeface="Calibri" panose="020F0502020204030204" pitchFamily="34" charset="0"/>
              </a:rPr>
              <a:t>TC Data Use Agreement </a:t>
            </a:r>
            <a:endParaRPr lang="en-US" sz="8000" b="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sz="8000" b="0" i="0" u="none" strike="noStrike" dirty="0">
                <a:solidFill>
                  <a:srgbClr val="000000"/>
                </a:solidFill>
                <a:effectLst/>
                <a:latin typeface="Calibri" panose="020F0502020204030204" pitchFamily="34" charset="0"/>
              </a:rPr>
              <a:t>Hotel Addendum</a:t>
            </a:r>
            <a:endParaRPr lang="en-US" sz="8000" b="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sz="8000" b="0" i="0" u="none" strike="noStrike" dirty="0">
                <a:solidFill>
                  <a:srgbClr val="000000"/>
                </a:solidFill>
                <a:effectLst/>
                <a:latin typeface="Calibri" panose="020F0502020204030204" pitchFamily="34" charset="0"/>
              </a:rPr>
              <a:t>Restaurant/Venue Addendum</a:t>
            </a:r>
            <a:endParaRPr lang="en-US" sz="8000" b="0" i="0" u="none" strike="noStrike" dirty="0">
              <a:solidFill>
                <a:srgbClr val="000000"/>
              </a:solidFill>
              <a:effectLst/>
              <a:latin typeface="Noto Sans Symbols"/>
            </a:endParaRPr>
          </a:p>
          <a:p>
            <a:pPr rtl="0" fontAlgn="base">
              <a:spcBef>
                <a:spcPts val="0"/>
              </a:spcBef>
              <a:spcAft>
                <a:spcPts val="800"/>
              </a:spcAft>
              <a:buFont typeface="Arial" panose="020B0604020202020204" pitchFamily="34" charset="0"/>
              <a:buChar char="•"/>
            </a:pPr>
            <a:r>
              <a:rPr lang="en-US" sz="8000" b="0" i="0" u="none" strike="noStrike" dirty="0">
                <a:solidFill>
                  <a:srgbClr val="000000"/>
                </a:solidFill>
                <a:effectLst/>
                <a:latin typeface="Calibri" panose="020F0502020204030204" pitchFamily="34" charset="0"/>
              </a:rPr>
              <a:t>Sample Scope of Work </a:t>
            </a:r>
          </a:p>
          <a:p>
            <a:pPr rtl="0" fontAlgn="base">
              <a:spcBef>
                <a:spcPts val="0"/>
              </a:spcBef>
              <a:spcAft>
                <a:spcPts val="800"/>
              </a:spcAft>
              <a:buFont typeface="Arial" panose="020B0604020202020204" pitchFamily="34" charset="0"/>
              <a:buChar char="•"/>
            </a:pPr>
            <a:endParaRPr lang="en-US" sz="5000" b="0" i="0" u="none" strike="noStrike" dirty="0">
              <a:solidFill>
                <a:srgbClr val="000000"/>
              </a:solidFill>
              <a:effectLst/>
              <a:latin typeface="Noto Sans Symbols"/>
            </a:endParaRPr>
          </a:p>
          <a:p>
            <a:pPr marL="0" indent="0">
              <a:spcBef>
                <a:spcPts val="0"/>
              </a:spcBef>
              <a:spcAft>
                <a:spcPts val="800"/>
              </a:spcAft>
              <a:buNone/>
            </a:pPr>
            <a:r>
              <a:rPr lang="en-US" sz="7200" b="0" i="0" u="none" strike="noStrike" dirty="0">
                <a:solidFill>
                  <a:srgbClr val="000000"/>
                </a:solidFill>
                <a:effectLst/>
                <a:latin typeface="Calibri" panose="020F0502020204030204" pitchFamily="34" charset="0"/>
              </a:rPr>
              <a:t>For Instructor </a:t>
            </a:r>
            <a:r>
              <a:rPr lang="en-US" sz="7200" dirty="0">
                <a:solidFill>
                  <a:srgbClr val="000000"/>
                </a:solidFill>
                <a:latin typeface="Calibri" panose="020F0502020204030204" pitchFamily="34" charset="0"/>
              </a:rPr>
              <a:t>A</a:t>
            </a:r>
            <a:r>
              <a:rPr lang="en-US" sz="7200" b="0" i="0" u="none" strike="noStrike" dirty="0">
                <a:solidFill>
                  <a:srgbClr val="000000"/>
                </a:solidFill>
                <a:effectLst/>
                <a:latin typeface="Calibri" panose="020F0502020204030204" pitchFamily="34" charset="0"/>
              </a:rPr>
              <a:t>greements contact OGC</a:t>
            </a:r>
            <a:r>
              <a:rPr lang="en-US" sz="7200" dirty="0"/>
              <a:t>. </a:t>
            </a:r>
            <a:r>
              <a:rPr lang="en-US" sz="7200" b="0" i="0" u="none" strike="noStrike" dirty="0">
                <a:solidFill>
                  <a:srgbClr val="000000"/>
                </a:solidFill>
                <a:effectLst/>
                <a:latin typeface="Calibri" panose="020F0502020204030204" pitchFamily="34" charset="0"/>
              </a:rPr>
              <a:t>For International Agreements contact OGC. For catering agreement please </a:t>
            </a:r>
            <a:r>
              <a:rPr lang="en-US" sz="7200" dirty="0">
                <a:solidFill>
                  <a:srgbClr val="000000"/>
                </a:solidFill>
                <a:latin typeface="Calibri" panose="020F0502020204030204" pitchFamily="34" charset="0"/>
              </a:rPr>
              <a:t>check TC Catering Policy </a:t>
            </a:r>
            <a:r>
              <a:rPr lang="en-US" sz="6400" dirty="0">
                <a:solidFill>
                  <a:srgbClr val="000000"/>
                </a:solidFill>
                <a:latin typeface="Calibri" panose="020F0502020204030204" pitchFamily="34" charset="0"/>
                <a:hlinkClick r:id="rId2"/>
              </a:rPr>
              <a:t>https://tccolumbia.navexone.com/content/dotNet/documents/?docid=207&amp;app=pt&amp;source=browse&amp;public=true</a:t>
            </a:r>
            <a:r>
              <a:rPr lang="en-US" sz="6400" dirty="0">
                <a:solidFill>
                  <a:srgbClr val="000000"/>
                </a:solidFill>
                <a:latin typeface="Calibri" panose="020F0502020204030204" pitchFamily="34" charset="0"/>
              </a:rPr>
              <a:t> </a:t>
            </a:r>
            <a:r>
              <a:rPr lang="en-US" sz="7200" dirty="0">
                <a:solidFill>
                  <a:srgbClr val="000000"/>
                </a:solidFill>
                <a:latin typeface="Calibri" panose="020F0502020204030204" pitchFamily="34" charset="0"/>
              </a:rPr>
              <a:t>and </a:t>
            </a:r>
            <a:r>
              <a:rPr lang="en-US" sz="7200" b="0" i="0" u="none" strike="noStrike" dirty="0">
                <a:solidFill>
                  <a:srgbClr val="000000"/>
                </a:solidFill>
                <a:effectLst/>
                <a:latin typeface="Calibri" panose="020F0502020204030204" pitchFamily="34" charset="0"/>
              </a:rPr>
              <a:t>contact OGC if necessary. </a:t>
            </a:r>
          </a:p>
          <a:p>
            <a:pPr marL="0" indent="0" rtl="0">
              <a:spcBef>
                <a:spcPts val="0"/>
              </a:spcBef>
              <a:spcAft>
                <a:spcPts val="800"/>
              </a:spcAft>
              <a:buNone/>
            </a:pPr>
            <a:endParaRPr lang="en-US" sz="7200" b="0" i="0" u="none" strike="noStrike" dirty="0">
              <a:solidFill>
                <a:srgbClr val="000000"/>
              </a:solidFill>
              <a:effectLst/>
              <a:latin typeface="Calibri" panose="020F0502020204030204" pitchFamily="34" charset="0"/>
            </a:endParaRPr>
          </a:p>
          <a:p>
            <a:pPr marL="0" indent="0" rtl="0">
              <a:spcBef>
                <a:spcPts val="0"/>
              </a:spcBef>
              <a:spcAft>
                <a:spcPts val="800"/>
              </a:spcAft>
              <a:buNone/>
            </a:pPr>
            <a:r>
              <a:rPr lang="en-US" sz="7200" b="0" i="1" u="none" strike="noStrike" dirty="0">
                <a:solidFill>
                  <a:srgbClr val="FF0000"/>
                </a:solidFill>
                <a:effectLst/>
                <a:latin typeface="Calibri" panose="020F0502020204030204" pitchFamily="34" charset="0"/>
              </a:rPr>
              <a:t>*Note: Reach out to OGC: a) If you do not find a template that works for you or b) If it is recurring work and you would like a template made</a:t>
            </a:r>
            <a:endParaRPr lang="en-US" sz="7200" b="0" dirty="0">
              <a:solidFill>
                <a:srgbClr val="FF0000"/>
              </a:solidFill>
              <a:effectLst/>
            </a:endParaRPr>
          </a:p>
          <a:p>
            <a:pPr marL="0" indent="0">
              <a:buNone/>
            </a:pPr>
            <a:br>
              <a:rPr lang="en-US" dirty="0"/>
            </a:br>
            <a:endParaRPr lang="en-US" dirty="0"/>
          </a:p>
        </p:txBody>
      </p:sp>
    </p:spTree>
    <p:extLst>
      <p:ext uri="{BB962C8B-B14F-4D97-AF65-F5344CB8AC3E}">
        <p14:creationId xmlns:p14="http://schemas.microsoft.com/office/powerpoint/2010/main" val="711184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E09203-DA0F-4651-9007-7819F5D78E3E}"/>
              </a:ext>
            </a:extLst>
          </p:cNvPr>
          <p:cNvSpPr>
            <a:spLocks noGrp="1"/>
          </p:cNvSpPr>
          <p:nvPr>
            <p:ph type="title"/>
          </p:nvPr>
        </p:nvSpPr>
        <p:spPr/>
        <p:txBody>
          <a:bodyPr>
            <a:noAutofit/>
          </a:bodyPr>
          <a:lstStyle/>
          <a:p>
            <a:pPr algn="ctr"/>
            <a:r>
              <a:rPr lang="en-US" sz="3600" dirty="0"/>
              <a:t>Templates and Tips on Completing Templates</a:t>
            </a:r>
          </a:p>
        </p:txBody>
      </p:sp>
      <p:sp>
        <p:nvSpPr>
          <p:cNvPr id="3" name="Content Placeholder 2">
            <a:extLst>
              <a:ext uri="{FF2B5EF4-FFF2-40B4-BE49-F238E27FC236}">
                <a16:creationId xmlns:a16="http://schemas.microsoft.com/office/drawing/2014/main" id="{AB4BA54B-D39B-4DF0-A21F-9BCED9B36313}"/>
              </a:ext>
            </a:extLst>
          </p:cNvPr>
          <p:cNvSpPr>
            <a:spLocks noGrp="1"/>
          </p:cNvSpPr>
          <p:nvPr>
            <p:ph idx="1"/>
          </p:nvPr>
        </p:nvSpPr>
        <p:spPr/>
        <p:txBody>
          <a:bodyPr>
            <a:normAutofit fontScale="25000" lnSpcReduction="20000"/>
          </a:bodyPr>
          <a:lstStyle/>
          <a:p>
            <a:pPr marL="0" indent="0" rtl="0">
              <a:spcBef>
                <a:spcPts val="0"/>
              </a:spcBef>
              <a:spcAft>
                <a:spcPts val="800"/>
              </a:spcAft>
              <a:buNone/>
            </a:pPr>
            <a:r>
              <a:rPr lang="en-US" sz="8000" b="0" i="0" u="none" strike="noStrike" dirty="0">
                <a:solidFill>
                  <a:srgbClr val="000000"/>
                </a:solidFill>
                <a:effectLst/>
                <a:latin typeface="Calibri" panose="020F0502020204030204" pitchFamily="34" charset="0"/>
              </a:rPr>
              <a:t>Templates are routinely created by the Office of the General Counsel</a:t>
            </a:r>
          </a:p>
          <a:p>
            <a:pPr marL="0" indent="0" rtl="0">
              <a:spcBef>
                <a:spcPts val="0"/>
              </a:spcBef>
              <a:spcAft>
                <a:spcPts val="800"/>
              </a:spcAft>
              <a:buNone/>
            </a:pPr>
            <a:endParaRPr lang="en-US" sz="8000" b="0" dirty="0">
              <a:effectLst/>
            </a:endParaRPr>
          </a:p>
          <a:p>
            <a:pPr marL="0" indent="0" rtl="0">
              <a:spcBef>
                <a:spcPts val="0"/>
              </a:spcBef>
              <a:spcAft>
                <a:spcPts val="800"/>
              </a:spcAft>
              <a:buNone/>
            </a:pPr>
            <a:r>
              <a:rPr lang="en-US" sz="8000" b="0" i="0" u="none" strike="noStrike" dirty="0">
                <a:solidFill>
                  <a:srgbClr val="000000"/>
                </a:solidFill>
                <a:effectLst/>
                <a:latin typeface="Calibri" panose="020F0502020204030204" pitchFamily="34" charset="0"/>
              </a:rPr>
              <a:t>Templates for contracts can be found on the OGC website: </a:t>
            </a:r>
            <a:r>
              <a:rPr lang="en-US" sz="8000" b="0" i="0" u="none" strike="noStrike" dirty="0">
                <a:solidFill>
                  <a:srgbClr val="000000"/>
                </a:solidFill>
                <a:effectLst/>
                <a:latin typeface="Calibri" panose="020F0502020204030204" pitchFamily="34" charset="0"/>
                <a:hlinkClick r:id="rId2"/>
              </a:rPr>
              <a:t>https://www.tc.columbia.edu/counsel/contracts/contract-templates--instructions/</a:t>
            </a:r>
            <a:endParaRPr lang="en-US" sz="8000" b="0" dirty="0">
              <a:effectLst/>
            </a:endParaRPr>
          </a:p>
          <a:p>
            <a:pPr marL="0" indent="0" rtl="0">
              <a:spcBef>
                <a:spcPts val="0"/>
              </a:spcBef>
              <a:spcAft>
                <a:spcPts val="800"/>
              </a:spcAft>
              <a:buNone/>
            </a:pPr>
            <a:r>
              <a:rPr lang="en-US" sz="8000" b="0" i="0" u="none" strike="noStrike" dirty="0">
                <a:solidFill>
                  <a:srgbClr val="000000"/>
                </a:solidFill>
                <a:effectLst/>
                <a:latin typeface="Calibri" panose="020F0502020204030204" pitchFamily="34" charset="0"/>
              </a:rPr>
              <a:t>If you do not see one, we can create one for you</a:t>
            </a:r>
          </a:p>
          <a:p>
            <a:pPr marL="0" indent="0" rtl="0">
              <a:spcBef>
                <a:spcPts val="0"/>
              </a:spcBef>
              <a:spcAft>
                <a:spcPts val="800"/>
              </a:spcAft>
              <a:buNone/>
            </a:pPr>
            <a:endParaRPr lang="en-US" sz="8000" b="0" dirty="0">
              <a:effectLst/>
            </a:endParaRPr>
          </a:p>
          <a:p>
            <a:pPr marL="0" indent="0" rtl="0">
              <a:spcBef>
                <a:spcPts val="0"/>
              </a:spcBef>
              <a:spcAft>
                <a:spcPts val="800"/>
              </a:spcAft>
              <a:buNone/>
            </a:pPr>
            <a:r>
              <a:rPr lang="en-US" sz="8000" b="1" i="0" u="none" strike="noStrike" dirty="0">
                <a:solidFill>
                  <a:srgbClr val="000000"/>
                </a:solidFill>
                <a:effectLst/>
                <a:latin typeface="Calibri" panose="020F0502020204030204" pitchFamily="34" charset="0"/>
              </a:rPr>
              <a:t>TIPS ON COMPLETING TEMPLATES</a:t>
            </a:r>
            <a:endParaRPr lang="en-US" sz="8000" b="0" dirty="0">
              <a:effectLst/>
            </a:endParaRPr>
          </a:p>
          <a:p>
            <a:pPr rtl="0" fontAlgn="base">
              <a:spcBef>
                <a:spcPts val="0"/>
              </a:spcBef>
              <a:spcAft>
                <a:spcPts val="0"/>
              </a:spcAft>
              <a:buFont typeface="Arial" panose="020B0604020202020204" pitchFamily="34" charset="0"/>
              <a:buChar char="•"/>
            </a:pPr>
            <a:r>
              <a:rPr lang="en-US" sz="8000" i="0" u="none" strike="noStrike" dirty="0">
                <a:solidFill>
                  <a:srgbClr val="000000"/>
                </a:solidFill>
                <a:effectLst/>
                <a:latin typeface="Calibri" panose="020F0502020204030204" pitchFamily="34" charset="0"/>
              </a:rPr>
              <a:t>Select the appropriate template from the OGC website</a:t>
            </a:r>
            <a:endParaRPr lang="en-US" sz="8000" dirty="0">
              <a:solidFill>
                <a:srgbClr val="000000"/>
              </a:solidFill>
              <a:latin typeface="Noto Sans Symbols"/>
            </a:endParaRPr>
          </a:p>
          <a:p>
            <a:pPr rtl="0" fontAlgn="base">
              <a:spcBef>
                <a:spcPts val="0"/>
              </a:spcBef>
              <a:spcAft>
                <a:spcPts val="0"/>
              </a:spcAft>
              <a:buFont typeface="Arial" panose="020B0604020202020204" pitchFamily="34" charset="0"/>
              <a:buChar char="•"/>
            </a:pPr>
            <a:r>
              <a:rPr lang="en-US" sz="8000" i="0" u="none" strike="noStrike" dirty="0">
                <a:solidFill>
                  <a:srgbClr val="FF0000"/>
                </a:solidFill>
                <a:effectLst/>
                <a:latin typeface="Calibri" panose="020F0502020204030204" pitchFamily="34" charset="0"/>
              </a:rPr>
              <a:t>Please contact the OGC if you need help determining the most appropriate template</a:t>
            </a:r>
            <a:endParaRPr lang="en-US" sz="8000" i="0" u="none" strike="noStrike" dirty="0">
              <a:solidFill>
                <a:srgbClr val="FF0000"/>
              </a:solidFill>
              <a:effectLst/>
              <a:latin typeface="Courier New" panose="02070309020205020404" pitchFamily="49" charset="0"/>
            </a:endParaRPr>
          </a:p>
          <a:p>
            <a:pPr rtl="0" fontAlgn="base">
              <a:spcBef>
                <a:spcPts val="0"/>
              </a:spcBef>
              <a:spcAft>
                <a:spcPts val="0"/>
              </a:spcAft>
              <a:buFont typeface="Arial" panose="020B0604020202020204" pitchFamily="34" charset="0"/>
              <a:buChar char="•"/>
            </a:pPr>
            <a:r>
              <a:rPr lang="en-US" sz="8000" i="0" u="none" strike="noStrike" dirty="0">
                <a:solidFill>
                  <a:srgbClr val="000000"/>
                </a:solidFill>
                <a:effectLst/>
                <a:latin typeface="Calibri" panose="020F0502020204030204" pitchFamily="34" charset="0"/>
              </a:rPr>
              <a:t>Fill in all the blank spaces</a:t>
            </a:r>
            <a:endParaRPr lang="en-US" sz="800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sz="8000" i="0" u="none" strike="noStrike" dirty="0">
                <a:solidFill>
                  <a:srgbClr val="000000"/>
                </a:solidFill>
                <a:effectLst/>
                <a:latin typeface="Calibri" panose="020F0502020204030204" pitchFamily="34" charset="0"/>
              </a:rPr>
              <a:t>Insert Scope of Work</a:t>
            </a:r>
            <a:endParaRPr lang="en-US" sz="8000" i="0" u="none" strike="noStrike" dirty="0">
              <a:solidFill>
                <a:srgbClr val="000000"/>
              </a:solidFill>
              <a:effectLst/>
              <a:latin typeface="Noto Sans Symbols"/>
            </a:endParaRPr>
          </a:p>
          <a:p>
            <a:pPr rtl="0" fontAlgn="base">
              <a:spcBef>
                <a:spcPts val="0"/>
              </a:spcBef>
              <a:spcAft>
                <a:spcPts val="800"/>
              </a:spcAft>
              <a:buFont typeface="Arial" panose="020B0604020202020204" pitchFamily="34" charset="0"/>
              <a:buChar char="•"/>
            </a:pPr>
            <a:r>
              <a:rPr lang="en-US" sz="8000" i="0" u="none" strike="noStrike" dirty="0">
                <a:solidFill>
                  <a:srgbClr val="000000"/>
                </a:solidFill>
                <a:effectLst/>
                <a:latin typeface="Calibri" panose="020F0502020204030204" pitchFamily="34" charset="0"/>
              </a:rPr>
              <a:t>When there is no appropriate template, please request a contract from the OGC</a:t>
            </a:r>
          </a:p>
          <a:p>
            <a:pPr marL="0" indent="0" rtl="0" fontAlgn="base">
              <a:spcBef>
                <a:spcPts val="0"/>
              </a:spcBef>
              <a:spcAft>
                <a:spcPts val="800"/>
              </a:spcAft>
              <a:buNone/>
            </a:pPr>
            <a:endParaRPr lang="en-US" sz="8000" b="0" i="0" u="none" strike="noStrike" dirty="0">
              <a:solidFill>
                <a:srgbClr val="000000"/>
              </a:solidFill>
              <a:effectLst/>
              <a:latin typeface="Noto Sans Symbols"/>
            </a:endParaRPr>
          </a:p>
          <a:p>
            <a:pPr marL="0" indent="0" rtl="0">
              <a:spcBef>
                <a:spcPts val="0"/>
              </a:spcBef>
              <a:spcAft>
                <a:spcPts val="800"/>
              </a:spcAft>
              <a:buNone/>
            </a:pPr>
            <a:r>
              <a:rPr lang="en-US" sz="8000" b="1" i="0" u="none" strike="noStrike" dirty="0">
                <a:solidFill>
                  <a:srgbClr val="000000"/>
                </a:solidFill>
                <a:effectLst/>
                <a:latin typeface="Calibri" panose="020F0502020204030204" pitchFamily="34" charset="0"/>
              </a:rPr>
              <a:t>WHEN NOT TO USE A TEMPLATE </a:t>
            </a:r>
            <a:endParaRPr lang="en-US" sz="8000" b="0" dirty="0">
              <a:effectLst/>
            </a:endParaRPr>
          </a:p>
          <a:p>
            <a:pPr rtl="0" fontAlgn="base">
              <a:spcBef>
                <a:spcPts val="0"/>
              </a:spcBef>
              <a:spcAft>
                <a:spcPts val="800"/>
              </a:spcAft>
              <a:buFont typeface="Arial" panose="020B0604020202020204" pitchFamily="34" charset="0"/>
              <a:buChar char="•"/>
            </a:pPr>
            <a:r>
              <a:rPr lang="en-US" sz="8000" b="0" i="0" u="none" strike="noStrike" dirty="0">
                <a:solidFill>
                  <a:srgbClr val="000000"/>
                </a:solidFill>
                <a:effectLst/>
                <a:latin typeface="Calibri" panose="020F0502020204030204" pitchFamily="34" charset="0"/>
              </a:rPr>
              <a:t>Consultant wants IP or wants to negotiate a clause from the template</a:t>
            </a:r>
            <a:endParaRPr lang="en-US" sz="8000" b="0" i="0" u="none" strike="noStrike" dirty="0">
              <a:solidFill>
                <a:srgbClr val="000000"/>
              </a:solidFill>
              <a:effectLst/>
              <a:latin typeface="Noto Sans Symbols"/>
            </a:endParaRPr>
          </a:p>
          <a:p>
            <a:pPr marL="0" indent="0">
              <a:buNone/>
            </a:pPr>
            <a:br>
              <a:rPr lang="en-US" dirty="0"/>
            </a:br>
            <a:endParaRPr lang="en-US" dirty="0"/>
          </a:p>
        </p:txBody>
      </p:sp>
    </p:spTree>
    <p:extLst>
      <p:ext uri="{BB962C8B-B14F-4D97-AF65-F5344CB8AC3E}">
        <p14:creationId xmlns:p14="http://schemas.microsoft.com/office/powerpoint/2010/main" val="4255764863"/>
      </p:ext>
    </p:extLst>
  </p:cSld>
  <p:clrMapOvr>
    <a:masterClrMapping/>
  </p:clrMapOvr>
</p:sld>
</file>

<file path=ppt/theme/theme1.xml><?xml version="1.0" encoding="utf-8"?>
<a:theme xmlns:a="http://schemas.openxmlformats.org/drawingml/2006/main" name="TC_Brand">
  <a:themeElements>
    <a:clrScheme name="TC_Brand">
      <a:dk1>
        <a:srgbClr val="002360"/>
      </a:dk1>
      <a:lt1>
        <a:srgbClr val="FFFFFF"/>
      </a:lt1>
      <a:dk2>
        <a:srgbClr val="002360"/>
      </a:dk2>
      <a:lt2>
        <a:srgbClr val="FFFFFF"/>
      </a:lt2>
      <a:accent1>
        <a:srgbClr val="0067B0"/>
      </a:accent1>
      <a:accent2>
        <a:srgbClr val="FCB515"/>
      </a:accent2>
      <a:accent3>
        <a:srgbClr val="EE4637"/>
      </a:accent3>
      <a:accent4>
        <a:srgbClr val="FFED9A"/>
      </a:accent4>
      <a:accent5>
        <a:srgbClr val="55C2B6"/>
      </a:accent5>
      <a:accent6>
        <a:srgbClr val="65CDF5"/>
      </a:accent6>
      <a:hlink>
        <a:srgbClr val="0563C1"/>
      </a:hlink>
      <a:folHlink>
        <a:srgbClr val="82828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C_Brand" id="{1196B6CC-7F2D-DF4E-BB27-FDF730FCD559}" vid="{C52CCF0B-AE12-6A48-A7A2-4FA2D3396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TC_Brand</Template>
  <TotalTime>583</TotalTime>
  <Words>1822</Words>
  <Application>Microsoft Office PowerPoint</Application>
  <PresentationFormat>Widescreen</PresentationFormat>
  <Paragraphs>174</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Courier New</vt:lpstr>
      <vt:lpstr>FreightText Pro Semibold</vt:lpstr>
      <vt:lpstr>Noto Sans Symbols</vt:lpstr>
      <vt:lpstr>TC_Brand</vt:lpstr>
      <vt:lpstr>CONTRACTING AT TC</vt:lpstr>
      <vt:lpstr>Contracting at TC </vt:lpstr>
      <vt:lpstr>When and Why are contracts required? </vt:lpstr>
      <vt:lpstr>Why do you need a contract in place before starting to provide/receive services? </vt:lpstr>
      <vt:lpstr> Non-Disclosure Agreement (NDA)</vt:lpstr>
      <vt:lpstr>  What is a Scope of Work?   </vt:lpstr>
      <vt:lpstr>       Intellectual Property      </vt:lpstr>
      <vt:lpstr>Templates</vt:lpstr>
      <vt:lpstr>Templates and Tips on Completing Templates</vt:lpstr>
      <vt:lpstr>   Who signs the template/contract?  </vt:lpstr>
      <vt:lpstr>  Vendor Questionnaires &amp; Conflict of Interest forms   </vt:lpstr>
      <vt:lpstr> Frequently encountered contract-related Issues </vt:lpstr>
      <vt:lpstr>Frequently encountered contract-related Issues</vt:lpstr>
      <vt:lpstr>Frequently encountered contract-related Issues</vt:lpstr>
      <vt:lpstr>Frequently encountered contract-related Issues</vt:lpstr>
      <vt:lpstr>TIMING </vt:lpstr>
      <vt:lpstr>OGC CONTACTS </vt:lpstr>
      <vt:lpstr>Teachers College  Office of the General Counsel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vvp2103</cp:lastModifiedBy>
  <cp:revision>116</cp:revision>
  <dcterms:created xsi:type="dcterms:W3CDTF">2023-03-03T18:44:46Z</dcterms:created>
  <dcterms:modified xsi:type="dcterms:W3CDTF">2024-10-21T17:11:17Z</dcterms:modified>
</cp:coreProperties>
</file>