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3" r:id="rId3"/>
    <p:sldId id="3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1FE8D-2E51-4958-9D69-73D343D9E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FCB214-79A4-4802-81F7-09531E348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1DF3C-51EE-4AE4-936A-9DD5A6C9B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820DC-742E-4A20-A1D0-37F20264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CBE2A-B3AC-48BA-B41D-75E855258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2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93247-B029-42D5-BCE3-0CC8AEE9E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08E8F-EF84-4909-BAED-2CF82C503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B5E61-DF4B-41B5-83E6-FC76A504A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E3CF6-11A2-495E-958C-9FE3A8A11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0FDF6-1D92-4393-85FB-0E4A3383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6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2F69E-B620-4C5D-907F-157D47FDFA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E8EE9-5DF8-4D2F-9CDE-D3E4A075B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012F1-1CFD-4F07-8897-34ECBB11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17FD1-B492-46EE-8B07-CF2E0B24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67BB7-92C3-4174-893A-AB5F5205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31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47">
            <a:extLst>
              <a:ext uri="{FF2B5EF4-FFF2-40B4-BE49-F238E27FC236}">
                <a16:creationId xmlns:a16="http://schemas.microsoft.com/office/drawing/2014/main" id="{67FF6BA4-2B1B-4B51-9FE3-A67E3DCC31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8200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0" name="Content placeholder 47">
            <a:extLst>
              <a:ext uri="{FF2B5EF4-FFF2-40B4-BE49-F238E27FC236}">
                <a16:creationId xmlns:a16="http://schemas.microsoft.com/office/drawing/2014/main" id="{88E2377A-ED6B-4D69-A9DC-647CB22A520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000303" y="2929823"/>
            <a:ext cx="1867186" cy="2471878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1" name="Content placeholder 47">
            <a:extLst>
              <a:ext uri="{FF2B5EF4-FFF2-40B4-BE49-F238E27FC236}">
                <a16:creationId xmlns:a16="http://schemas.microsoft.com/office/drawing/2014/main" id="{ECC27D7D-FA65-E93F-3C7E-AADBF7E0CC2C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64216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3" name="Content placeholder 47">
            <a:extLst>
              <a:ext uri="{FF2B5EF4-FFF2-40B4-BE49-F238E27FC236}">
                <a16:creationId xmlns:a16="http://schemas.microsoft.com/office/drawing/2014/main" id="{DF5280E4-E86B-9E17-04A1-072A8148C3B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326319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37" name="Content placeholder 47">
            <a:extLst>
              <a:ext uri="{FF2B5EF4-FFF2-40B4-BE49-F238E27FC236}">
                <a16:creationId xmlns:a16="http://schemas.microsoft.com/office/drawing/2014/main" id="{42F4F0D3-AF64-7F92-FF1C-F5D1DC62A38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488424" y="2929823"/>
            <a:ext cx="1865376" cy="2464293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tIns="219456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accent6"/>
                </a:solidFill>
                <a:latin typeface="+mn-lt"/>
              </a:defRPr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altLang="zh-CN" dirty="0"/>
              <a:t>Click to edit Master text styles </a:t>
            </a:r>
          </a:p>
        </p:txBody>
      </p:sp>
      <p:sp>
        <p:nvSpPr>
          <p:cNvPr id="27" name="Content placeholder 47">
            <a:extLst>
              <a:ext uri="{FF2B5EF4-FFF2-40B4-BE49-F238E27FC236}">
                <a16:creationId xmlns:a16="http://schemas.microsoft.com/office/drawing/2014/main" id="{43D089D6-48B5-43AB-A887-EEF910BA91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4" name="Title Placeholder 4">
            <a:extLst>
              <a:ext uri="{FF2B5EF4-FFF2-40B4-BE49-F238E27FC236}">
                <a16:creationId xmlns:a16="http://schemas.microsoft.com/office/drawing/2014/main" id="{69ABDED2-7EB3-3ABE-90D0-E6C00F80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Content placeholder 47">
            <a:extLst>
              <a:ext uri="{FF2B5EF4-FFF2-40B4-BE49-F238E27FC236}">
                <a16:creationId xmlns:a16="http://schemas.microsoft.com/office/drawing/2014/main" id="{476A31DC-7395-007C-8BA1-C38E5B289CF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000756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6" name="Content placeholder 47">
            <a:extLst>
              <a:ext uri="{FF2B5EF4-FFF2-40B4-BE49-F238E27FC236}">
                <a16:creationId xmlns:a16="http://schemas.microsoft.com/office/drawing/2014/main" id="{35CE0786-D87B-DD89-C418-C53C1B7E610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163312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8" name="Content placeholder 47">
            <a:extLst>
              <a:ext uri="{FF2B5EF4-FFF2-40B4-BE49-F238E27FC236}">
                <a16:creationId xmlns:a16="http://schemas.microsoft.com/office/drawing/2014/main" id="{7C7F2E6C-1DCD-3C6A-4830-5BF230A3AAB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325868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29" name="Content placeholder 47">
            <a:extLst>
              <a:ext uri="{FF2B5EF4-FFF2-40B4-BE49-F238E27FC236}">
                <a16:creationId xmlns:a16="http://schemas.microsoft.com/office/drawing/2014/main" id="{56A87F6E-D6C5-8903-BC20-31381004603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488424" y="2067143"/>
            <a:ext cx="1865376" cy="866219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 altLang="zh-CN" dirty="0"/>
              <a:t>Click to edit Master title style</a:t>
            </a:r>
            <a:endParaRPr lang="zh-CN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218367E-FDD8-A1F8-8E0F-A365771B85F7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>
            <a:noAutofit/>
          </a:bodyPr>
          <a:lstStyle/>
          <a:p>
            <a:r>
              <a:rPr lang="en-US" noProof="0"/>
              <a:t>Presentation title</a:t>
            </a:r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7ECE300-0AB8-85A0-D4D3-B948DDA7B00F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>
            <a:noAutofit/>
          </a:bodyPr>
          <a:lstStyle/>
          <a:p>
            <a:fld id="{47FEACEE-25B4-4A2D-B147-27296E36371D}" type="slidenum">
              <a:rPr lang="en-US" altLang="zh-CN" noProof="0" smtClean="0"/>
              <a:pPr/>
              <a:t>‹#›</a:t>
            </a:fld>
            <a:endParaRPr lang="en-US" altLang="zh-CN" noProof="0" dirty="0"/>
          </a:p>
        </p:txBody>
      </p:sp>
    </p:spTree>
    <p:extLst>
      <p:ext uri="{BB962C8B-B14F-4D97-AF65-F5344CB8AC3E}">
        <p14:creationId xmlns:p14="http://schemas.microsoft.com/office/powerpoint/2010/main" val="374962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BF96-B1D6-42CC-B4F5-FF128B9D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D92FF-3C22-41FE-B96F-609BC2A32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1662C-F72A-4924-96B8-A5A52CC45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0EB4B-B23F-4AC8-8219-6509478F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211DD-D0D9-4C42-93CD-8477628C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7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7C96-2C65-4270-BD9A-3841FAE3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52C64-1E6A-4C58-8AA3-A7AEA521C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FC97E-C381-472C-8A61-EFA8260D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96AF5-8307-410C-ACB0-A5CCDCCC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F3BEB-33DC-45D9-A10B-0582C40F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5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31C37-17D8-4B55-AE1C-416BD87E7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457B1-CA4F-41A0-BBD6-EA9E3CF8F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480FE-8F2C-42EE-830D-EE546A78D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E24C4-7CB7-482F-B0F6-9623F94F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2B02B-1AC2-4653-A86E-00F0AF85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70F92-A389-4C98-BA79-8F3CA710E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2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8B930-ABE2-480C-A788-6FF46CD78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34AC3-A91B-42ED-ABD4-260D9A591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714AE5-15DA-484C-BBB5-1A373AEE3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08FE1-5F65-43F2-ACA3-D3116F760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737929-59E6-4349-870C-B504A3496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CAF9B3-DC51-4764-BE5C-776F7684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3BE3A0-DDD4-4042-A541-C420016A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0FDC3C-43EF-44D6-A0B6-E3D0E7CC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4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C2FE-1636-4267-BD4B-7EC0F176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581DBA-6DC0-4C3C-86DE-EC3C39A3A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696CA-6BD9-47CB-8E77-1FDB91800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9B9FF-6147-4A2E-A3CE-CBF0115E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4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0D6530-1790-4474-80CE-B2CADD02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9D78AA-DC6A-47BD-8B7A-BCDFCC8E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E377D-5E07-4C2A-9BB9-BE1553EA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3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7ADC-763D-44A8-BA92-391F80398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87085-D85C-4150-92EB-6D0C557DB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187CD-D16D-490F-AF94-9E655F298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A9EC4-26C2-41F7-9126-6098AB68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EE468-C0A5-4242-8CF1-DD3775A3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0E740-E15D-4B96-A877-076BD1C2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05C3-F23F-471C-9FDC-935C7EE16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2D7D7A-EC85-47F4-9B07-8C8708EFB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122E9-C0DA-4A72-BC4B-CB368CC74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9DAE2-08EB-47FF-BFA0-6860792B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7CBB5-D61A-4BF6-B613-8D69F9C0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9B1B9-BDE5-4FD3-B329-779AC9DB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8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0952C3-620B-4FC0-9D61-D545372A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1C690-1A7E-4F43-8493-17C0CA4BB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08F2C-A3AD-4B41-8DA5-B85FE18EB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7682-A680-4035-939D-1D4B1001F501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BEA09-3490-49EA-9DB5-F8A246080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5B2C6-CFAC-482B-AF64-D67A25493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B349-5F8A-4CBA-8F7C-87E5BFDA6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7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478CB64C-71AF-6B72-8069-000DD2505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Description Request Form: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FD68CE-EF5C-4046-41F5-3763D028DAE5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r>
              <a:rPr lang="en-US" dirty="0"/>
              <a:t>New HR Model &amp; Hiring Process Enhancements </a:t>
            </a:r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C7183-3EBB-B8D1-A66D-964D3C3A7DA8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47FEACEE-25B4-4A2D-B147-27296E36371D}" type="slidenum">
              <a:rPr lang="en-US" altLang="zh-CN" noProof="0" smtClean="0"/>
              <a:pPr/>
              <a:t>1</a:t>
            </a:fld>
            <a:endParaRPr lang="en-US" altLang="zh-CN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70B9D3-3D3A-FA44-8914-684ACD1DC2E9}"/>
              </a:ext>
            </a:extLst>
          </p:cNvPr>
          <p:cNvSpPr txBox="1"/>
          <p:nvPr/>
        </p:nvSpPr>
        <p:spPr>
          <a:xfrm>
            <a:off x="512636" y="2690336"/>
            <a:ext cx="50857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To request a new, or update an existing, Job Description you will need to complete the HR Job Description Addition / Change Request Form found under HR Support beginning July 10. This also applies to duties that are changing due to a promotion or salary adjustment.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85BD689-43CD-F806-FEE9-A1EDE19F8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714" y="3945546"/>
            <a:ext cx="3805455" cy="2272374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id="{59D4920E-AB9D-51E1-96FA-3D4013243A04}"/>
              </a:ext>
            </a:extLst>
          </p:cNvPr>
          <p:cNvSpPr/>
          <p:nvPr/>
        </p:nvSpPr>
        <p:spPr>
          <a:xfrm>
            <a:off x="6723250" y="2325211"/>
            <a:ext cx="582113" cy="365125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E0CC6AEB-87A3-DDE8-BE39-D760D0CFE9DD}"/>
              </a:ext>
            </a:extLst>
          </p:cNvPr>
          <p:cNvSpPr/>
          <p:nvPr/>
        </p:nvSpPr>
        <p:spPr>
          <a:xfrm>
            <a:off x="9200026" y="5688904"/>
            <a:ext cx="582113" cy="365125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DCC2CB-352F-8B6B-9E8B-82DD09540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714" y="1625902"/>
            <a:ext cx="3805454" cy="3056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3F4C4B-523B-3226-CAC7-519FC1C66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8715" y="1931585"/>
            <a:ext cx="3833708" cy="186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3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5F076D-04F9-A5A4-EE96-075857A6F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134" y="196152"/>
            <a:ext cx="10515600" cy="1325563"/>
          </a:xfrm>
        </p:spPr>
        <p:txBody>
          <a:bodyPr/>
          <a:lstStyle/>
          <a:p>
            <a:r>
              <a:rPr lang="en-US"/>
              <a:t>When to Use the Job Request Form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3C148154-12F5-FCA3-DDFB-08F6180EF017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r>
              <a:rPr lang="en-US" dirty="0"/>
              <a:t>New HR Model &amp; Hiring Process Enhancements 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BDF4DA5-EF58-DDB4-B79A-9964C329863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47FEACEE-25B4-4A2D-B147-27296E36371D}" type="slidenum">
              <a:rPr lang="en-US" altLang="zh-CN" noProof="0" smtClean="0"/>
              <a:pPr/>
              <a:t>2</a:t>
            </a:fld>
            <a:endParaRPr lang="en-US" altLang="zh-CN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7B75BE-06C2-0EA1-8AAF-9B5FA4A9185B}"/>
              </a:ext>
            </a:extLst>
          </p:cNvPr>
          <p:cNvSpPr txBox="1"/>
          <p:nvPr/>
        </p:nvSpPr>
        <p:spPr>
          <a:xfrm>
            <a:off x="1315616" y="1582341"/>
            <a:ext cx="9265298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Addition To Headcount </a:t>
            </a:r>
          </a:p>
          <a:p>
            <a:r>
              <a:rPr lang="en-US" sz="1400" dirty="0"/>
              <a:t>Increasing the number of total headcount in your Department. Ex., going from 7 employees to 8 employees)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Job Reclassification </a:t>
            </a:r>
          </a:p>
          <a:p>
            <a:r>
              <a:rPr lang="en-US" sz="1400" dirty="0"/>
              <a:t>The assignment of a new job profile that results in a change to the job duties, </a:t>
            </a:r>
            <a:r>
              <a:rPr lang="en-US" sz="1400" dirty="0" err="1"/>
              <a:t>payscale</a:t>
            </a:r>
            <a:r>
              <a:rPr lang="en-US" sz="1400" dirty="0"/>
              <a:t> and/or job family. Ex., taking a Program Manager position and reclassifying it as a Curriculum Designer.  </a:t>
            </a:r>
          </a:p>
          <a:p>
            <a:endParaRPr lang="en-US" sz="1600" dirty="0"/>
          </a:p>
          <a:p>
            <a:r>
              <a:rPr lang="en-US" dirty="0">
                <a:solidFill>
                  <a:schemeClr val="accent1"/>
                </a:solidFill>
              </a:rPr>
              <a:t>Intention to promote an existing employee </a:t>
            </a:r>
          </a:p>
          <a:p>
            <a:r>
              <a:rPr lang="en-US" sz="1400" dirty="0"/>
              <a:t>Movement of an employee that is higher in pay and pay scale, at least 20% of the job has changed resulting in greater responsibility, moves vertically in the organization. </a:t>
            </a:r>
          </a:p>
          <a:p>
            <a:endParaRPr lang="en-US" sz="1600" dirty="0"/>
          </a:p>
          <a:p>
            <a:r>
              <a:rPr lang="en-US" dirty="0">
                <a:solidFill>
                  <a:schemeClr val="accent1"/>
                </a:solidFill>
              </a:rPr>
              <a:t>Modify duties with a salary change</a:t>
            </a:r>
          </a:p>
          <a:p>
            <a:r>
              <a:rPr lang="en-US" sz="1400" dirty="0"/>
              <a:t>Additional pay for additional duties, less than 20% of the job has changed resulting in greater responsibility</a:t>
            </a:r>
          </a:p>
          <a:p>
            <a:endParaRPr lang="en-US" sz="1600" dirty="0"/>
          </a:p>
          <a:p>
            <a:r>
              <a:rPr lang="en-US" dirty="0">
                <a:solidFill>
                  <a:schemeClr val="accent1"/>
                </a:solidFill>
              </a:rPr>
              <a:t>Modify duties with no salary change</a:t>
            </a:r>
          </a:p>
          <a:p>
            <a:r>
              <a:rPr lang="en-US" sz="1400" dirty="0"/>
              <a:t>Ex., decreasing the percentage of duties spent on filing and increasing the percentage of duties spent on scanning. </a:t>
            </a:r>
          </a:p>
        </p:txBody>
      </p:sp>
    </p:spTree>
    <p:extLst>
      <p:ext uri="{BB962C8B-B14F-4D97-AF65-F5344CB8AC3E}">
        <p14:creationId xmlns:p14="http://schemas.microsoft.com/office/powerpoint/2010/main" val="122156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5F076D-04F9-A5A4-EE96-075857A6F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134" y="196152"/>
            <a:ext cx="10515600" cy="1325563"/>
          </a:xfrm>
        </p:spPr>
        <p:txBody>
          <a:bodyPr/>
          <a:lstStyle/>
          <a:p>
            <a:r>
              <a:rPr lang="en-US" dirty="0"/>
              <a:t>When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to Use the Job Request Form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3C148154-12F5-FCA3-DDFB-08F6180EF017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r>
              <a:rPr lang="en-US" dirty="0"/>
              <a:t>New HR Model &amp; Hiring Process Enhancements 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BDF4DA5-EF58-DDB4-B79A-9964C329863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47FEACEE-25B4-4A2D-B147-27296E36371D}" type="slidenum">
              <a:rPr lang="en-US" altLang="zh-CN" noProof="0" smtClean="0"/>
              <a:pPr/>
              <a:t>3</a:t>
            </a:fld>
            <a:endParaRPr lang="en-US" altLang="zh-CN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7B75BE-06C2-0EA1-8AAF-9B5FA4A9185B}"/>
              </a:ext>
            </a:extLst>
          </p:cNvPr>
          <p:cNvSpPr txBox="1"/>
          <p:nvPr/>
        </p:nvSpPr>
        <p:spPr>
          <a:xfrm>
            <a:off x="307909" y="1768764"/>
            <a:ext cx="51598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To Create/Edit </a:t>
            </a:r>
            <a:r>
              <a:rPr lang="en-US" dirty="0">
                <a:solidFill>
                  <a:srgbClr val="FF0000"/>
                </a:solidFill>
              </a:rPr>
              <a:t>Student</a:t>
            </a:r>
            <a:r>
              <a:rPr lang="en-US" dirty="0">
                <a:solidFill>
                  <a:schemeClr val="accent1"/>
                </a:solidFill>
              </a:rPr>
              <a:t> Job Descriptions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To Create/Edit </a:t>
            </a:r>
            <a:r>
              <a:rPr lang="en-US" dirty="0">
                <a:solidFill>
                  <a:srgbClr val="FF0000"/>
                </a:solidFill>
              </a:rPr>
              <a:t>PT Instructional</a:t>
            </a:r>
            <a:r>
              <a:rPr lang="en-US" dirty="0">
                <a:solidFill>
                  <a:schemeClr val="accent1"/>
                </a:solidFill>
              </a:rPr>
              <a:t> Job Descriptions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To Create/Edit </a:t>
            </a:r>
            <a:r>
              <a:rPr lang="en-US" dirty="0">
                <a:solidFill>
                  <a:srgbClr val="FF0000"/>
                </a:solidFill>
              </a:rPr>
              <a:t>Interim </a:t>
            </a:r>
            <a:r>
              <a:rPr lang="en-US" dirty="0">
                <a:solidFill>
                  <a:schemeClr val="accent1"/>
                </a:solidFill>
              </a:rPr>
              <a:t>Job Descriptions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C0D29A-EBFE-38C5-B480-EC78E044CEC7}"/>
              </a:ext>
            </a:extLst>
          </p:cNvPr>
          <p:cNvSpPr txBox="1"/>
          <p:nvPr/>
        </p:nvSpPr>
        <p:spPr>
          <a:xfrm>
            <a:off x="307909" y="3167742"/>
            <a:ext cx="5262466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solidFill>
                  <a:schemeClr val="accent6"/>
                </a:solidFill>
                <a:latin typeface="Posterama" panose="020B0504020200020000" pitchFamily="34" charset="0"/>
                <a:ea typeface="微软雅黑"/>
                <a:cs typeface="Posterama" panose="020B0504020200020000" pitchFamily="34" charset="0"/>
              </a:rPr>
              <a:t>If you do not have access to a student, pt instructional, or interim job description template, please contact your HR  Generalist or assistance.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768866-1A68-993E-B183-9A9A7ECD2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295" y="2463986"/>
            <a:ext cx="5262466" cy="193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2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298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Posterama</vt:lpstr>
      <vt:lpstr>Office Theme</vt:lpstr>
      <vt:lpstr>Job Description Request Form: </vt:lpstr>
      <vt:lpstr>When to Use the Job Request Form</vt:lpstr>
      <vt:lpstr>When NOT to Use the Job Request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Description Request Form: </dc:title>
  <dc:creator>Cody</dc:creator>
  <cp:lastModifiedBy>Cody</cp:lastModifiedBy>
  <cp:revision>1</cp:revision>
  <dcterms:created xsi:type="dcterms:W3CDTF">2023-07-07T14:01:12Z</dcterms:created>
  <dcterms:modified xsi:type="dcterms:W3CDTF">2023-07-07T14:06:07Z</dcterms:modified>
</cp:coreProperties>
</file>